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29"/>
  </p:notesMasterIdLst>
  <p:sldIdLst>
    <p:sldId id="835" r:id="rId2"/>
    <p:sldId id="845" r:id="rId3"/>
    <p:sldId id="924" r:id="rId4"/>
    <p:sldId id="839" r:id="rId5"/>
    <p:sldId id="923" r:id="rId6"/>
    <p:sldId id="838" r:id="rId7"/>
    <p:sldId id="545" r:id="rId8"/>
    <p:sldId id="912" r:id="rId9"/>
    <p:sldId id="585" r:id="rId10"/>
    <p:sldId id="914" r:id="rId11"/>
    <p:sldId id="915" r:id="rId12"/>
    <p:sldId id="601" r:id="rId13"/>
    <p:sldId id="909" r:id="rId14"/>
    <p:sldId id="916" r:id="rId15"/>
    <p:sldId id="617" r:id="rId16"/>
    <p:sldId id="917" r:id="rId17"/>
    <p:sldId id="910" r:id="rId18"/>
    <p:sldId id="784" r:id="rId19"/>
    <p:sldId id="918" r:id="rId20"/>
    <p:sldId id="919" r:id="rId21"/>
    <p:sldId id="790" r:id="rId22"/>
    <p:sldId id="921" r:id="rId23"/>
    <p:sldId id="807" r:id="rId24"/>
    <p:sldId id="911" r:id="rId25"/>
    <p:sldId id="922" r:id="rId26"/>
    <p:sldId id="742" r:id="rId27"/>
    <p:sldId id="626" r:id="rId2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EEF"/>
    <a:srgbClr val="CCECFF"/>
    <a:srgbClr val="E2D6D6"/>
    <a:srgbClr val="0000FF"/>
    <a:srgbClr val="ED897B"/>
    <a:srgbClr val="257195"/>
    <a:srgbClr val="CC66FF"/>
    <a:srgbClr val="FCE8FE"/>
    <a:srgbClr val="BADCF8"/>
    <a:srgbClr val="89C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65" autoAdjust="0"/>
    <p:restoredTop sz="94660"/>
  </p:normalViewPr>
  <p:slideViewPr>
    <p:cSldViewPr snapToGrid="0" showGuides="1">
      <p:cViewPr varScale="1">
        <p:scale>
          <a:sx n="106" d="100"/>
          <a:sy n="106" d="100"/>
        </p:scale>
        <p:origin x="1506"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192.168.1.200\affaires_doc_met\RevPLU176M-StDenisDePile\176M-A2-Bases\176M-A25-Statistiques\base-cc-evol-struct-pop-2018_SaintDenisDePi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1.200\affaires_doc_met\RevPLU176M-StDenisDePile\176M-A2-Bases\176M-A25-Statistiques\base-cc-evol-struct-pop-2018_SaintDenisDePi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1.200\affaires_doc_met\RevPLU176M-StDenisDePile\176M-A2-Bases\176M-A25-Statistiques\base-cc-evol-struct-pop-2018_SaintDenisDePil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192.168.1.200\affaires_doc_met\RevPLU176M-StDenisDePile\176M-A2-Bases\176M-A25-Statistiques\base-cc-logement-2018_SaintDenisDePile.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192.168.1.200\affaires_doc_met\RevPLU176M-StDenisDePile\176M-A2-Bases\176M-A25-Statistiques\base-cc-logement-2018_SaintDenisDePile.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192.168.1.200\affaires_doc_met\RevPLU176M-StDenisDePile\176M-A2-Bases\176M-A25-Statistiques\base-cc-logement-2018_SaintDenisDePile.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192.168.1.200\affaires_doc_met\RevPLU176M-StDenisDePile\176M-A2-Bases\176M-A25-Statistiques\base-cc-logement-2018_SaintDenisDePi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a:t>Indice de jeunesse</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Feuil2!$A$41</c:f>
              <c:strCache>
                <c:ptCount val="1"/>
                <c:pt idx="0">
                  <c:v>Saint-Denis-de-Pile</c:v>
                </c:pt>
              </c:strCache>
            </c:strRef>
          </c:tx>
          <c:spPr>
            <a:ln w="28575" cap="rnd">
              <a:solidFill>
                <a:srgbClr val="257195"/>
              </a:solidFill>
              <a:round/>
              <a:headEnd type="none" w="med" len="med"/>
              <a:tailEnd type="triangle" w="med" len="me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257195"/>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(Feuil2!$S$34,Feuil2!$J$34,Feuil2!$A$34)</c:f>
              <c:numCache>
                <c:formatCode>General</c:formatCode>
                <c:ptCount val="3"/>
                <c:pt idx="0">
                  <c:v>2008</c:v>
                </c:pt>
                <c:pt idx="1">
                  <c:v>2013</c:v>
                </c:pt>
                <c:pt idx="2">
                  <c:v>2018</c:v>
                </c:pt>
              </c:numCache>
            </c:numRef>
          </c:cat>
          <c:val>
            <c:numRef>
              <c:f>(Feuil2!$V$41,Feuil2!$M$41,Feuil2!$D$41)</c:f>
              <c:numCache>
                <c:formatCode>0.00</c:formatCode>
                <c:ptCount val="3"/>
                <c:pt idx="0">
                  <c:v>1.370408163265306</c:v>
                </c:pt>
                <c:pt idx="1">
                  <c:v>1.1941176470588235</c:v>
                </c:pt>
                <c:pt idx="2">
                  <c:v>0.9523502897617514</c:v>
                </c:pt>
              </c:numCache>
            </c:numRef>
          </c:val>
          <c:smooth val="0"/>
          <c:extLst>
            <c:ext xmlns:c16="http://schemas.microsoft.com/office/drawing/2014/chart" uri="{C3380CC4-5D6E-409C-BE32-E72D297353CC}">
              <c16:uniqueId val="{00000000-DC46-432E-9557-5A8D8F16B81A}"/>
            </c:ext>
          </c:extLst>
        </c:ser>
        <c:ser>
          <c:idx val="1"/>
          <c:order val="1"/>
          <c:tx>
            <c:strRef>
              <c:f>Feuil2!$A$42</c:f>
              <c:strCache>
                <c:ptCount val="1"/>
                <c:pt idx="0">
                  <c:v>CA du Libournais</c:v>
                </c:pt>
              </c:strCache>
            </c:strRef>
          </c:tx>
          <c:spPr>
            <a:ln w="28575" cap="rnd">
              <a:solidFill>
                <a:schemeClr val="accent2"/>
              </a:solidFill>
              <a:round/>
              <a:headEnd type="none" w="med" len="med"/>
              <a:tailEnd type="triangle" w="med" len="me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(Feuil2!$V$42,Feuil2!$M$42,Feuil2!$D$42)</c:f>
              <c:numCache>
                <c:formatCode>0.00</c:formatCode>
                <c:ptCount val="3"/>
                <c:pt idx="0">
                  <c:v>1.0781988973444308</c:v>
                </c:pt>
                <c:pt idx="1">
                  <c:v>1.010371930034208</c:v>
                </c:pt>
                <c:pt idx="2">
                  <c:v>0.89989747657250263</c:v>
                </c:pt>
              </c:numCache>
            </c:numRef>
          </c:val>
          <c:smooth val="0"/>
          <c:extLst>
            <c:ext xmlns:c16="http://schemas.microsoft.com/office/drawing/2014/chart" uri="{C3380CC4-5D6E-409C-BE32-E72D297353CC}">
              <c16:uniqueId val="{00000001-DC46-432E-9557-5A8D8F16B81A}"/>
            </c:ext>
          </c:extLst>
        </c:ser>
        <c:dLbls>
          <c:dLblPos val="t"/>
          <c:showLegendKey val="0"/>
          <c:showVal val="1"/>
          <c:showCatName val="0"/>
          <c:showSerName val="0"/>
          <c:showPercent val="0"/>
          <c:showBubbleSize val="0"/>
        </c:dLbls>
        <c:smooth val="0"/>
        <c:axId val="913065344"/>
        <c:axId val="913060096"/>
      </c:lineChart>
      <c:catAx>
        <c:axId val="91306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13060096"/>
        <c:crosses val="autoZero"/>
        <c:auto val="1"/>
        <c:lblAlgn val="ctr"/>
        <c:lblOffset val="100"/>
        <c:noMultiLvlLbl val="0"/>
      </c:catAx>
      <c:valAx>
        <c:axId val="9130600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1306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a:t>Structure par âge de la population en 2018</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46D-45C6-9E73-E5240F082DA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46D-45C6-9E73-E5240F082DAF}"/>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46D-45C6-9E73-E5240F082DA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46D-45C6-9E73-E5240F082DAF}"/>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46D-45C6-9E73-E5240F082DAF}"/>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46D-45C6-9E73-E5240F082DAF}"/>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546D-45C6-9E73-E5240F082DAF}"/>
              </c:ext>
            </c:extLst>
          </c:dPt>
          <c:dLbls>
            <c:dLbl>
              <c:idx val="0"/>
              <c:layout>
                <c:manualLayout>
                  <c:x val="-1.6105643044619422E-2"/>
                  <c:y val="1.856939705433947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bestFi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46D-45C6-9E73-E5240F082DAF}"/>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6D-45C6-9E73-E5240F082DAF}"/>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46D-45C6-9E73-E5240F082DAF}"/>
                </c:ext>
              </c:extLst>
            </c:dLbl>
            <c:dLbl>
              <c:idx val="5"/>
              <c:layout>
                <c:manualLayout>
                  <c:x val="-2.3257874015748033E-2"/>
                  <c:y val="3.416941286807546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46D-45C6-9E73-E5240F082DAF}"/>
                </c:ext>
              </c:extLst>
            </c:dLbl>
            <c:dLbl>
              <c:idx val="6"/>
              <c:layout>
                <c:manualLayout>
                  <c:x val="-2.6121500437445318E-2"/>
                  <c:y val="6.8922837970659253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46D-45C6-9E73-E5240F082DA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Feuil2!$B$5:$H$5</c:f>
              <c:strCache>
                <c:ptCount val="7"/>
                <c:pt idx="0">
                  <c:v>0-14 ans</c:v>
                </c:pt>
                <c:pt idx="1">
                  <c:v>15-29 ans</c:v>
                </c:pt>
                <c:pt idx="2">
                  <c:v>30-44 ans</c:v>
                </c:pt>
                <c:pt idx="3">
                  <c:v>45-59 ans</c:v>
                </c:pt>
                <c:pt idx="4">
                  <c:v>60-74 ans</c:v>
                </c:pt>
                <c:pt idx="5">
                  <c:v>75-89 ans</c:v>
                </c:pt>
                <c:pt idx="6">
                  <c:v>90 ans ou plus</c:v>
                </c:pt>
              </c:strCache>
            </c:strRef>
          </c:cat>
          <c:val>
            <c:numRef>
              <c:f>Feuil2!$B$6:$H$6</c:f>
              <c:numCache>
                <c:formatCode>0</c:formatCode>
                <c:ptCount val="7"/>
                <c:pt idx="0">
                  <c:v>1126</c:v>
                </c:pt>
                <c:pt idx="1">
                  <c:v>772</c:v>
                </c:pt>
                <c:pt idx="2">
                  <c:v>1065</c:v>
                </c:pt>
                <c:pt idx="3">
                  <c:v>1142</c:v>
                </c:pt>
                <c:pt idx="4">
                  <c:v>985</c:v>
                </c:pt>
                <c:pt idx="5">
                  <c:v>470</c:v>
                </c:pt>
                <c:pt idx="6">
                  <c:v>98</c:v>
                </c:pt>
              </c:numCache>
            </c:numRef>
          </c:val>
          <c:extLst>
            <c:ext xmlns:c16="http://schemas.microsoft.com/office/drawing/2014/chart" uri="{C3380CC4-5D6E-409C-BE32-E72D297353CC}">
              <c16:uniqueId val="{0000000E-546D-45C6-9E73-E5240F082DAF}"/>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a:t>Population habitants un an avant dans une autre commune</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rgbClr val="257195"/>
            </a:solidFill>
            <a:ln>
              <a:noFill/>
            </a:ln>
            <a:effectLst/>
          </c:spPr>
          <c:invertIfNegative val="0"/>
          <c:cat>
            <c:strRef>
              <c:f>Feuil2!$A$15:$D$15</c:f>
              <c:strCache>
                <c:ptCount val="4"/>
                <c:pt idx="0">
                  <c:v>1-14 ans </c:v>
                </c:pt>
                <c:pt idx="1">
                  <c:v>15-24 ans</c:v>
                </c:pt>
                <c:pt idx="2">
                  <c:v>25-54 ans</c:v>
                </c:pt>
                <c:pt idx="3">
                  <c:v>55 ans ou plus</c:v>
                </c:pt>
              </c:strCache>
            </c:strRef>
          </c:cat>
          <c:val>
            <c:numRef>
              <c:f>Feuil2!$A$16:$D$16</c:f>
              <c:numCache>
                <c:formatCode>0</c:formatCode>
                <c:ptCount val="4"/>
                <c:pt idx="0">
                  <c:v>79</c:v>
                </c:pt>
                <c:pt idx="1">
                  <c:v>74</c:v>
                </c:pt>
                <c:pt idx="2">
                  <c:v>200</c:v>
                </c:pt>
                <c:pt idx="3">
                  <c:v>163</c:v>
                </c:pt>
              </c:numCache>
            </c:numRef>
          </c:val>
          <c:extLst>
            <c:ext xmlns:c16="http://schemas.microsoft.com/office/drawing/2014/chart" uri="{C3380CC4-5D6E-409C-BE32-E72D297353CC}">
              <c16:uniqueId val="{00000000-AC07-4FB5-BB8E-B40B0885825D}"/>
            </c:ext>
          </c:extLst>
        </c:ser>
        <c:dLbls>
          <c:showLegendKey val="0"/>
          <c:showVal val="0"/>
          <c:showCatName val="0"/>
          <c:showSerName val="0"/>
          <c:showPercent val="0"/>
          <c:showBubbleSize val="0"/>
        </c:dLbls>
        <c:gapWidth val="219"/>
        <c:overlap val="-27"/>
        <c:axId val="917299288"/>
        <c:axId val="917300600"/>
      </c:barChart>
      <c:catAx>
        <c:axId val="917299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17300600"/>
        <c:crosses val="autoZero"/>
        <c:auto val="1"/>
        <c:lblAlgn val="ctr"/>
        <c:lblOffset val="100"/>
        <c:noMultiLvlLbl val="0"/>
      </c:catAx>
      <c:valAx>
        <c:axId val="917300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17299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dirty="0"/>
              <a:t>Type de logements</a:t>
            </a:r>
          </a:p>
        </c:rich>
      </c:tx>
      <c:layout>
        <c:manualLayout>
          <c:xMode val="edge"/>
          <c:yMode val="edge"/>
          <c:x val="0.38787507056603754"/>
          <c:y val="8.2308909787401366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percentStacked"/>
        <c:varyColors val="0"/>
        <c:ser>
          <c:idx val="0"/>
          <c:order val="0"/>
          <c:tx>
            <c:strRef>
              <c:f>Graphiques!$B$65</c:f>
              <c:strCache>
                <c:ptCount val="1"/>
                <c:pt idx="0">
                  <c:v>Maisons</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Graphiques!$A$70:$A$72</c:f>
              <c:strCache>
                <c:ptCount val="3"/>
                <c:pt idx="0">
                  <c:v>Saint-Denis-de-Pile</c:v>
                </c:pt>
                <c:pt idx="1">
                  <c:v>CA du Libournais</c:v>
                </c:pt>
                <c:pt idx="2">
                  <c:v>Gironde</c:v>
                </c:pt>
              </c:strCache>
            </c:strRef>
          </c:cat>
          <c:val>
            <c:numRef>
              <c:f>Graphiques!$B$70:$B$72</c:f>
              <c:numCache>
                <c:formatCode>0%</c:formatCode>
                <c:ptCount val="3"/>
                <c:pt idx="0">
                  <c:v>0.90049342105263153</c:v>
                </c:pt>
                <c:pt idx="1">
                  <c:v>0.79115851155962547</c:v>
                </c:pt>
                <c:pt idx="2">
                  <c:v>0.62074284388970546</c:v>
                </c:pt>
              </c:numCache>
            </c:numRef>
          </c:val>
          <c:extLst>
            <c:ext xmlns:c16="http://schemas.microsoft.com/office/drawing/2014/chart" uri="{C3380CC4-5D6E-409C-BE32-E72D297353CC}">
              <c16:uniqueId val="{00000000-2B1E-47A4-8B35-4B37AA84EA00}"/>
            </c:ext>
          </c:extLst>
        </c:ser>
        <c:ser>
          <c:idx val="1"/>
          <c:order val="1"/>
          <c:tx>
            <c:strRef>
              <c:f>Graphiques!$C$65</c:f>
              <c:strCache>
                <c:ptCount val="1"/>
                <c:pt idx="0">
                  <c:v>Appartements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Graphiques!$A$70:$A$72</c:f>
              <c:strCache>
                <c:ptCount val="3"/>
                <c:pt idx="0">
                  <c:v>Saint-Denis-de-Pile</c:v>
                </c:pt>
                <c:pt idx="1">
                  <c:v>CA du Libournais</c:v>
                </c:pt>
                <c:pt idx="2">
                  <c:v>Gironde</c:v>
                </c:pt>
              </c:strCache>
            </c:strRef>
          </c:cat>
          <c:val>
            <c:numRef>
              <c:f>Graphiques!$C$70:$C$72</c:f>
              <c:numCache>
                <c:formatCode>0%</c:formatCode>
                <c:ptCount val="3"/>
                <c:pt idx="0">
                  <c:v>9.9506578947368418E-2</c:v>
                </c:pt>
                <c:pt idx="1">
                  <c:v>0.20884148844037459</c:v>
                </c:pt>
                <c:pt idx="2">
                  <c:v>0.37925715611029459</c:v>
                </c:pt>
              </c:numCache>
            </c:numRef>
          </c:val>
          <c:extLst>
            <c:ext xmlns:c16="http://schemas.microsoft.com/office/drawing/2014/chart" uri="{C3380CC4-5D6E-409C-BE32-E72D297353CC}">
              <c16:uniqueId val="{00000001-2B1E-47A4-8B35-4B37AA84EA00}"/>
            </c:ext>
          </c:extLst>
        </c:ser>
        <c:dLbls>
          <c:showLegendKey val="0"/>
          <c:showVal val="1"/>
          <c:showCatName val="0"/>
          <c:showSerName val="0"/>
          <c:showPercent val="0"/>
          <c:showBubbleSize val="0"/>
        </c:dLbls>
        <c:gapWidth val="219"/>
        <c:overlap val="100"/>
        <c:axId val="850027368"/>
        <c:axId val="850024088"/>
      </c:barChart>
      <c:catAx>
        <c:axId val="850027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50024088"/>
        <c:crosses val="autoZero"/>
        <c:auto val="1"/>
        <c:lblAlgn val="ctr"/>
        <c:lblOffset val="100"/>
        <c:noMultiLvlLbl val="0"/>
      </c:catAx>
      <c:valAx>
        <c:axId val="850024088"/>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850027368"/>
        <c:crosses val="autoZero"/>
        <c:crossBetween val="between"/>
      </c:valAx>
      <c:spPr>
        <a:noFill/>
        <a:ln>
          <a:noFill/>
        </a:ln>
        <a:effectLst/>
      </c:spPr>
    </c:plotArea>
    <c:legend>
      <c:legendPos val="b"/>
      <c:layout>
        <c:manualLayout>
          <c:xMode val="edge"/>
          <c:yMode val="edge"/>
          <c:x val="0.31860494142431378"/>
          <c:y val="0.80178287831690498"/>
          <c:w val="0.36040421328975053"/>
          <c:h val="9.1278509893680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ysClr val="window" lastClr="FFFFFF">
        <a:alpha val="0"/>
      </a:sysClr>
    </a:solidFill>
    <a:ln w="9525" cap="flat" cmpd="sng" algn="ctr">
      <a:noFill/>
      <a:round/>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a:t>Nombre de pièces des logements</a:t>
            </a:r>
          </a:p>
        </c:rich>
      </c:tx>
      <c:layout>
        <c:manualLayout>
          <c:xMode val="edge"/>
          <c:yMode val="edge"/>
          <c:x val="0.23870167251933336"/>
          <c:y val="0"/>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1943416447944006"/>
          <c:y val="0.26564668999708368"/>
          <c:w val="0.4123490813648294"/>
          <c:h val="0.68724846894138236"/>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EA-4994-A88D-874EE4FC19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3EA-4994-A88D-874EE4FC195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3EA-4994-A88D-874EE4FC195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3EA-4994-A88D-874EE4FC195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3EA-4994-A88D-874EE4FC195A}"/>
              </c:ext>
            </c:extLst>
          </c:dPt>
          <c:dLbls>
            <c:dLbl>
              <c:idx val="0"/>
              <c:layout>
                <c:manualLayout>
                  <c:x val="-1.1111111111111112E-2"/>
                  <c:y val="-9.7222222222222238E-2"/>
                </c:manualLayout>
              </c:layout>
              <c:spPr>
                <a:solidFill>
                  <a:schemeClr val="accent1">
                    <a:lumMod val="60000"/>
                    <a:lumOff val="40000"/>
                    <a:alpha val="5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3EA-4994-A88D-874EE4FC195A}"/>
                </c:ext>
              </c:extLst>
            </c:dLbl>
            <c:dLbl>
              <c:idx val="1"/>
              <c:layout>
                <c:manualLayout>
                  <c:x val="4.7222222222222117E-2"/>
                  <c:y val="-0.10185185185185185"/>
                </c:manualLayout>
              </c:layout>
              <c:spPr>
                <a:solidFill>
                  <a:schemeClr val="accent2">
                    <a:lumMod val="60000"/>
                    <a:lumOff val="40000"/>
                    <a:alpha val="5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3EA-4994-A88D-874EE4FC195A}"/>
                </c:ext>
              </c:extLst>
            </c:dLbl>
            <c:dLbl>
              <c:idx val="2"/>
              <c:spPr>
                <a:solidFill>
                  <a:schemeClr val="accent3">
                    <a:lumMod val="60000"/>
                    <a:lumOff val="40000"/>
                    <a:alpha val="5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3EA-4994-A88D-874EE4FC195A}"/>
                </c:ext>
              </c:extLst>
            </c:dLbl>
            <c:dLbl>
              <c:idx val="3"/>
              <c:spPr>
                <a:solidFill>
                  <a:schemeClr val="bg1">
                    <a:lumMod val="75000"/>
                    <a:alpha val="5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3EA-4994-A88D-874EE4FC195A}"/>
                </c:ext>
              </c:extLst>
            </c:dLbl>
            <c:dLbl>
              <c:idx val="4"/>
              <c:spPr>
                <a:solidFill>
                  <a:schemeClr val="accent5">
                    <a:lumMod val="60000"/>
                    <a:lumOff val="40000"/>
                    <a:alpha val="5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3EA-4994-A88D-874EE4FC19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Feuil1!$M$1:$Q$1</c:f>
              <c:strCache>
                <c:ptCount val="5"/>
                <c:pt idx="0">
                  <c:v>1 pièce</c:v>
                </c:pt>
                <c:pt idx="1">
                  <c:v>2 pièces</c:v>
                </c:pt>
                <c:pt idx="2">
                  <c:v>3 pièces</c:v>
                </c:pt>
                <c:pt idx="3">
                  <c:v>4 pièces</c:v>
                </c:pt>
                <c:pt idx="4">
                  <c:v>5 pièces ou plus</c:v>
                </c:pt>
              </c:strCache>
            </c:strRef>
          </c:cat>
          <c:val>
            <c:numRef>
              <c:f>Feuil1!$M$2:$Q$2</c:f>
              <c:numCache>
                <c:formatCode>0</c:formatCode>
                <c:ptCount val="5"/>
                <c:pt idx="0">
                  <c:v>81</c:v>
                </c:pt>
                <c:pt idx="1">
                  <c:v>113</c:v>
                </c:pt>
                <c:pt idx="2">
                  <c:v>287</c:v>
                </c:pt>
                <c:pt idx="3">
                  <c:v>710</c:v>
                </c:pt>
                <c:pt idx="4">
                  <c:v>1053</c:v>
                </c:pt>
              </c:numCache>
            </c:numRef>
          </c:val>
          <c:extLst>
            <c:ext xmlns:c16="http://schemas.microsoft.com/office/drawing/2014/chart" uri="{C3380CC4-5D6E-409C-BE32-E72D297353CC}">
              <c16:uniqueId val="{0000000A-F3EA-4994-A88D-874EE4FC195A}"/>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573897575606239"/>
          <c:y val="0.27917598847912062"/>
          <c:w val="0.26421935979843947"/>
          <c:h val="0.589900073106497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a:t>Date</a:t>
            </a:r>
            <a:r>
              <a:rPr lang="fr-FR" sz="1000" baseline="0"/>
              <a:t> de construction des résidences principales</a:t>
            </a:r>
            <a:endParaRPr lang="fr-FR" sz="1000"/>
          </a:p>
        </c:rich>
      </c:tx>
      <c:layout>
        <c:manualLayout>
          <c:xMode val="edge"/>
          <c:yMode val="edge"/>
          <c:x val="0.11697760018151794"/>
          <c:y val="9.604956978191459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55E-424C-A896-0B6DBD646BC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55E-424C-A896-0B6DBD646BC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55E-424C-A896-0B6DBD646BC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55E-424C-A896-0B6DBD646BC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55E-424C-A896-0B6DBD646BC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55E-424C-A896-0B6DBD646BCD}"/>
              </c:ext>
            </c:extLst>
          </c:dPt>
          <c:dLbls>
            <c:dLbl>
              <c:idx val="0"/>
              <c:layout>
                <c:manualLayout>
                  <c:x val="-8.9834757638389454E-2"/>
                  <c:y val="0.1369524565422611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0471D004-3A4F-487F-8D3E-DD8C21E835DC}" type="VALUE">
                      <a:rPr lang="en-US" sz="800"/>
                      <a:pPr>
                        <a:defRPr>
                          <a:solidFill>
                            <a:schemeClr val="bg1"/>
                          </a:solidFill>
                        </a:defRPr>
                      </a:pPr>
                      <a:t>[VALEUR]</a:t>
                    </a:fld>
                    <a:r>
                      <a:rPr lang="en-US" sz="800" baseline="0" dirty="0"/>
                      <a:t>
</a:t>
                    </a:r>
                    <a:fld id="{6EE56384-04F2-4B4C-873E-9AEE28EE5C51}" type="PERCENTAGE">
                      <a:rPr lang="en-US" sz="800" baseline="0"/>
                      <a:pPr>
                        <a:defRPr>
                          <a:solidFill>
                            <a:schemeClr val="bg1"/>
                          </a:solidFill>
                        </a:defRPr>
                      </a:pPr>
                      <a:t>[POURCENTAGE]</a:t>
                    </a:fld>
                    <a:endParaRPr lang="en-US" sz="800" baseline="0" dirty="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55E-424C-A896-0B6DBD646BCD}"/>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55E-424C-A896-0B6DBD646BCD}"/>
                </c:ext>
              </c:extLst>
            </c:dLbl>
            <c:dLbl>
              <c:idx val="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55E-424C-A896-0B6DBD646BCD}"/>
                </c:ext>
              </c:extLst>
            </c:dLbl>
            <c:dLbl>
              <c:idx val="5"/>
              <c:layout>
                <c:manualLayout>
                  <c:x val="0.11493016601328607"/>
                  <c:y val="0.11355295153829216"/>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8C72DC26-E0E4-497E-B41E-5E9D916183E1}" type="VALUE">
                      <a:rPr lang="en-US" sz="800"/>
                      <a:pPr>
                        <a:defRPr>
                          <a:solidFill>
                            <a:schemeClr val="bg1"/>
                          </a:solidFill>
                        </a:defRPr>
                      </a:pPr>
                      <a:t>[VALEUR]</a:t>
                    </a:fld>
                    <a:r>
                      <a:rPr lang="en-US" sz="800" baseline="0" dirty="0"/>
                      <a:t>
</a:t>
                    </a:r>
                    <a:fld id="{EF3E7D7A-A7EF-4508-B505-64462A02E633}" type="PERCENTAGE">
                      <a:rPr lang="en-US" sz="800" baseline="0"/>
                      <a:pPr>
                        <a:defRPr>
                          <a:solidFill>
                            <a:schemeClr val="bg1"/>
                          </a:solidFill>
                        </a:defRPr>
                      </a:pPr>
                      <a:t>[POURCENTAGE]</a:t>
                    </a:fld>
                    <a:endParaRPr lang="en-US" sz="800" baseline="0" dirty="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55E-424C-A896-0B6DBD646BC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Feuil1!$Z$1:$AE$1</c:f>
              <c:strCache>
                <c:ptCount val="6"/>
                <c:pt idx="0">
                  <c:v>Avant 1919</c:v>
                </c:pt>
                <c:pt idx="1">
                  <c:v>1919 à 1945 </c:v>
                </c:pt>
                <c:pt idx="2">
                  <c:v>1946 à 1970</c:v>
                </c:pt>
                <c:pt idx="3">
                  <c:v>1971 à 1990</c:v>
                </c:pt>
                <c:pt idx="4">
                  <c:v>1991 à 2005</c:v>
                </c:pt>
                <c:pt idx="5">
                  <c:v>2006 à 2015</c:v>
                </c:pt>
              </c:strCache>
            </c:strRef>
          </c:cat>
          <c:val>
            <c:numRef>
              <c:f>Feuil1!$Z$2:$AE$2</c:f>
              <c:numCache>
                <c:formatCode>0</c:formatCode>
                <c:ptCount val="6"/>
                <c:pt idx="0">
                  <c:v>336</c:v>
                </c:pt>
                <c:pt idx="1">
                  <c:v>142</c:v>
                </c:pt>
                <c:pt idx="2">
                  <c:v>225</c:v>
                </c:pt>
                <c:pt idx="3">
                  <c:v>615</c:v>
                </c:pt>
                <c:pt idx="4">
                  <c:v>465</c:v>
                </c:pt>
                <c:pt idx="5">
                  <c:v>400</c:v>
                </c:pt>
              </c:numCache>
            </c:numRef>
          </c:val>
          <c:extLst>
            <c:ext xmlns:c16="http://schemas.microsoft.com/office/drawing/2014/chart" uri="{C3380CC4-5D6E-409C-BE32-E72D297353CC}">
              <c16:uniqueId val="{0000000C-F55E-424C-A896-0B6DBD646BCD}"/>
            </c:ext>
          </c:extLst>
        </c:ser>
        <c:dLbls>
          <c:dLblPos val="bestFit"/>
          <c:showLegendKey val="0"/>
          <c:showVal val="1"/>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fr-FR" sz="1000" b="0"/>
              <a:t>Statut d'occupation des résidences principales en 2018</a:t>
            </a:r>
          </a:p>
        </c:rich>
      </c:tx>
      <c:layout>
        <c:manualLayout>
          <c:xMode val="edge"/>
          <c:yMode val="edge"/>
          <c:x val="0.17100678040244968"/>
          <c:y val="6.9800573715176756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Graphiques!$A$163</c:f>
              <c:strCache>
                <c:ptCount val="1"/>
                <c:pt idx="0">
                  <c:v>Saint-Denis-de-Pile</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Graphiques!$B$158:$E$158</c:f>
              <c:strCache>
                <c:ptCount val="4"/>
                <c:pt idx="0">
                  <c:v>Propriétaires</c:v>
                </c:pt>
                <c:pt idx="1">
                  <c:v>Locataires</c:v>
                </c:pt>
                <c:pt idx="2">
                  <c:v>dont HLM louée vide</c:v>
                </c:pt>
                <c:pt idx="3">
                  <c:v>logé gratuit</c:v>
                </c:pt>
              </c:strCache>
            </c:strRef>
          </c:cat>
          <c:val>
            <c:numRef>
              <c:f>Graphiques!$B$163:$E$163</c:f>
              <c:numCache>
                <c:formatCode>0%</c:formatCode>
                <c:ptCount val="4"/>
                <c:pt idx="0">
                  <c:v>0.71301247771836007</c:v>
                </c:pt>
                <c:pt idx="1">
                  <c:v>0.26426024955436722</c:v>
                </c:pt>
                <c:pt idx="2">
                  <c:v>5.2584670231729053E-2</c:v>
                </c:pt>
                <c:pt idx="3">
                  <c:v>2.2727272727272728E-2</c:v>
                </c:pt>
              </c:numCache>
            </c:numRef>
          </c:val>
          <c:extLst>
            <c:ext xmlns:c16="http://schemas.microsoft.com/office/drawing/2014/chart" uri="{C3380CC4-5D6E-409C-BE32-E72D297353CC}">
              <c16:uniqueId val="{00000000-84DA-4576-8B13-59461154A048}"/>
            </c:ext>
          </c:extLst>
        </c:ser>
        <c:ser>
          <c:idx val="1"/>
          <c:order val="1"/>
          <c:tx>
            <c:strRef>
              <c:f>Graphiques!$A$164</c:f>
              <c:strCache>
                <c:ptCount val="1"/>
                <c:pt idx="0">
                  <c:v>CA du Libournais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Graphiques!$B$158:$E$158</c:f>
              <c:strCache>
                <c:ptCount val="4"/>
                <c:pt idx="0">
                  <c:v>Propriétaires</c:v>
                </c:pt>
                <c:pt idx="1">
                  <c:v>Locataires</c:v>
                </c:pt>
                <c:pt idx="2">
                  <c:v>dont HLM louée vide</c:v>
                </c:pt>
                <c:pt idx="3">
                  <c:v>logé gratuit</c:v>
                </c:pt>
              </c:strCache>
            </c:strRef>
          </c:cat>
          <c:val>
            <c:numRef>
              <c:f>Graphiques!$B$164:$E$164</c:f>
              <c:numCache>
                <c:formatCode>0%</c:formatCode>
                <c:ptCount val="4"/>
                <c:pt idx="0">
                  <c:v>0.61223788637315524</c:v>
                </c:pt>
                <c:pt idx="1">
                  <c:v>0.36701654908267367</c:v>
                </c:pt>
                <c:pt idx="2">
                  <c:v>8.6759907923488838E-2</c:v>
                </c:pt>
                <c:pt idx="3">
                  <c:v>2.0745564544170553E-2</c:v>
                </c:pt>
              </c:numCache>
            </c:numRef>
          </c:val>
          <c:extLst>
            <c:ext xmlns:c16="http://schemas.microsoft.com/office/drawing/2014/chart" uri="{C3380CC4-5D6E-409C-BE32-E72D297353CC}">
              <c16:uniqueId val="{00000001-84DA-4576-8B13-59461154A048}"/>
            </c:ext>
          </c:extLst>
        </c:ser>
        <c:ser>
          <c:idx val="2"/>
          <c:order val="2"/>
          <c:tx>
            <c:strRef>
              <c:f>Graphiques!$A$165</c:f>
              <c:strCache>
                <c:ptCount val="1"/>
                <c:pt idx="0">
                  <c:v>Gironde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Graphiques!$B$158:$E$158</c:f>
              <c:strCache>
                <c:ptCount val="4"/>
                <c:pt idx="0">
                  <c:v>Propriétaires</c:v>
                </c:pt>
                <c:pt idx="1">
                  <c:v>Locataires</c:v>
                </c:pt>
                <c:pt idx="2">
                  <c:v>dont HLM louée vide</c:v>
                </c:pt>
                <c:pt idx="3">
                  <c:v>logé gratuit</c:v>
                </c:pt>
              </c:strCache>
            </c:strRef>
          </c:cat>
          <c:val>
            <c:numRef>
              <c:f>Graphiques!$B$165:$E$165</c:f>
              <c:numCache>
                <c:formatCode>0%</c:formatCode>
                <c:ptCount val="4"/>
                <c:pt idx="0">
                  <c:v>0.54674005069205422</c:v>
                </c:pt>
                <c:pt idx="1">
                  <c:v>0.43254294636969504</c:v>
                </c:pt>
                <c:pt idx="2">
                  <c:v>0.12643041852183501</c:v>
                </c:pt>
                <c:pt idx="3">
                  <c:v>2.0717002938252231E-2</c:v>
                </c:pt>
              </c:numCache>
            </c:numRef>
          </c:val>
          <c:extLst>
            <c:ext xmlns:c16="http://schemas.microsoft.com/office/drawing/2014/chart" uri="{C3380CC4-5D6E-409C-BE32-E72D297353CC}">
              <c16:uniqueId val="{00000002-84DA-4576-8B13-59461154A048}"/>
            </c:ext>
          </c:extLst>
        </c:ser>
        <c:dLbls>
          <c:dLblPos val="outEnd"/>
          <c:showLegendKey val="0"/>
          <c:showVal val="1"/>
          <c:showCatName val="0"/>
          <c:showSerName val="0"/>
          <c:showPercent val="0"/>
          <c:showBubbleSize val="0"/>
        </c:dLbls>
        <c:gapWidth val="219"/>
        <c:overlap val="-27"/>
        <c:axId val="1119652312"/>
        <c:axId val="1119645752"/>
      </c:barChart>
      <c:catAx>
        <c:axId val="111965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9645752"/>
        <c:crosses val="autoZero"/>
        <c:auto val="1"/>
        <c:lblAlgn val="ctr"/>
        <c:lblOffset val="100"/>
        <c:noMultiLvlLbl val="0"/>
      </c:catAx>
      <c:valAx>
        <c:axId val="1119645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crossAx val="1119652312"/>
        <c:crosses val="autoZero"/>
        <c:crossBetween val="between"/>
      </c:valAx>
      <c:spPr>
        <a:noFill/>
        <a:ln>
          <a:noFill/>
        </a:ln>
        <a:effectLst/>
      </c:spPr>
    </c:plotArea>
    <c:legend>
      <c:legendPos val="b"/>
      <c:layout>
        <c:manualLayout>
          <c:xMode val="edge"/>
          <c:yMode val="edge"/>
          <c:x val="0.18348272090988627"/>
          <c:y val="0.84606421731297632"/>
          <c:w val="0.63303433945756782"/>
          <c:h val="8.41352089718469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alpha val="0"/>
      </a:sysClr>
    </a:solidFill>
    <a:ln w="9525" cap="flat" cmpd="sng" algn="ctr">
      <a:noFill/>
      <a:round/>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1A15B99-AA8F-4BB0-9A5D-6D54AE8026E2}" type="datetimeFigureOut">
              <a:rPr lang="fr-FR" smtClean="0"/>
              <a:t>06/02/2023</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01642A2-3EDE-4274-A7E1-535457A28DCE}" type="slidenum">
              <a:rPr lang="fr-FR" smtClean="0"/>
              <a:t>‹N°›</a:t>
            </a:fld>
            <a:endParaRPr lang="fr-FR"/>
          </a:p>
        </p:txBody>
      </p:sp>
    </p:spTree>
    <p:extLst>
      <p:ext uri="{BB962C8B-B14F-4D97-AF65-F5344CB8AC3E}">
        <p14:creationId xmlns:p14="http://schemas.microsoft.com/office/powerpoint/2010/main" val="206883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12071"/>
            <a:ext cx="9144000" cy="6882142"/>
            <a:chOff x="423331" y="578828"/>
            <a:chExt cx="8478929" cy="4827896"/>
          </a:xfrm>
        </p:grpSpPr>
        <p:sp>
          <p:nvSpPr>
            <p:cNvPr id="23" name="Freeform 22"/>
            <p:cNvSpPr/>
            <p:nvPr/>
          </p:nvSpPr>
          <p:spPr>
            <a:xfrm>
              <a:off x="8295776" y="578829"/>
              <a:ext cx="606484" cy="481942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p:cNvCxnSpPr>
              <a:cxnSpLocks/>
            </p:cNvCxnSpPr>
            <p:nvPr/>
          </p:nvCxnSpPr>
          <p:spPr>
            <a:xfrm flipV="1">
              <a:off x="7729756" y="4109394"/>
              <a:ext cx="1172503" cy="128886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7442693" y="578828"/>
              <a:ext cx="1459567" cy="4827895"/>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7729755" y="4109394"/>
              <a:ext cx="1172505" cy="1297330"/>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423331" y="578829"/>
              <a:ext cx="431803" cy="481942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51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6211BCC-33B3-43EF-A10F-30D2AB3C53E6}" type="datetime1">
              <a:rPr lang="en-US" smtClean="0"/>
              <a:t>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6966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7F4A685-CB63-4E8B-BB1F-EEEA043371FC}"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6E8B029-3FE4-4E3A-B682-C3E73F9DE4C2}" type="slidenum">
              <a:rPr lang="fr-FR" smtClean="0"/>
              <a:t>‹N°›</a:t>
            </a:fld>
            <a:endParaRPr lang="fr-FR"/>
          </a:p>
        </p:txBody>
      </p:sp>
    </p:spTree>
    <p:extLst>
      <p:ext uri="{BB962C8B-B14F-4D97-AF65-F5344CB8AC3E}">
        <p14:creationId xmlns:p14="http://schemas.microsoft.com/office/powerpoint/2010/main" val="3506367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7B4B22-0433-428A-82FE-F0432B5E9261}" type="datetime1">
              <a:rPr lang="en-US" smtClean="0"/>
              <a:t>2/6/2023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a:t>
            </a:fld>
            <a:endParaRPr lang="en-US" dirty="0"/>
          </a:p>
        </p:txBody>
      </p:sp>
      <p:grpSp>
        <p:nvGrpSpPr>
          <p:cNvPr id="18" name="Group 6">
            <a:extLst>
              <a:ext uri="{FF2B5EF4-FFF2-40B4-BE49-F238E27FC236}">
                <a16:creationId xmlns:a16="http://schemas.microsoft.com/office/drawing/2014/main" id="{34465CF2-37C0-4184-9837-DB3BB446526D}"/>
              </a:ext>
            </a:extLst>
          </p:cNvPr>
          <p:cNvGrpSpPr/>
          <p:nvPr userDrawn="1"/>
        </p:nvGrpSpPr>
        <p:grpSpPr>
          <a:xfrm>
            <a:off x="0" y="-12071"/>
            <a:ext cx="9144000" cy="6882142"/>
            <a:chOff x="423331" y="578828"/>
            <a:chExt cx="8478929" cy="4827896"/>
          </a:xfrm>
        </p:grpSpPr>
        <p:sp>
          <p:nvSpPr>
            <p:cNvPr id="19" name="Freeform 22">
              <a:extLst>
                <a:ext uri="{FF2B5EF4-FFF2-40B4-BE49-F238E27FC236}">
                  <a16:creationId xmlns:a16="http://schemas.microsoft.com/office/drawing/2014/main" id="{2B6A4F85-F683-4FFD-B793-FDF3CB077723}"/>
                </a:ext>
              </a:extLst>
            </p:cNvPr>
            <p:cNvSpPr/>
            <p:nvPr/>
          </p:nvSpPr>
          <p:spPr>
            <a:xfrm>
              <a:off x="8295776" y="578829"/>
              <a:ext cx="606484" cy="481942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0" name="Straight Connector 16">
              <a:extLst>
                <a:ext uri="{FF2B5EF4-FFF2-40B4-BE49-F238E27FC236}">
                  <a16:creationId xmlns:a16="http://schemas.microsoft.com/office/drawing/2014/main" id="{3508BD3A-D919-4CE6-80B6-10EA7D16E8A8}"/>
                </a:ext>
              </a:extLst>
            </p:cNvPr>
            <p:cNvCxnSpPr>
              <a:cxnSpLocks/>
            </p:cNvCxnSpPr>
            <p:nvPr/>
          </p:nvCxnSpPr>
          <p:spPr>
            <a:xfrm flipV="1">
              <a:off x="7729756" y="4109394"/>
              <a:ext cx="1172503" cy="128886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 name="Freeform 18">
              <a:extLst>
                <a:ext uri="{FF2B5EF4-FFF2-40B4-BE49-F238E27FC236}">
                  <a16:creationId xmlns:a16="http://schemas.microsoft.com/office/drawing/2014/main" id="{25D7E6BE-D366-4302-A302-D18936454A0F}"/>
                </a:ext>
              </a:extLst>
            </p:cNvPr>
            <p:cNvSpPr/>
            <p:nvPr/>
          </p:nvSpPr>
          <p:spPr>
            <a:xfrm>
              <a:off x="7442693" y="578828"/>
              <a:ext cx="1459567" cy="4827895"/>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0">
              <a:extLst>
                <a:ext uri="{FF2B5EF4-FFF2-40B4-BE49-F238E27FC236}">
                  <a16:creationId xmlns:a16="http://schemas.microsoft.com/office/drawing/2014/main" id="{5A532791-9D0D-40AE-9CE1-DF64A9242668}"/>
                </a:ext>
              </a:extLst>
            </p:cNvPr>
            <p:cNvSpPr/>
            <p:nvPr/>
          </p:nvSpPr>
          <p:spPr>
            <a:xfrm>
              <a:off x="7729755" y="4109394"/>
              <a:ext cx="1172505" cy="1297330"/>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7">
              <a:extLst>
                <a:ext uri="{FF2B5EF4-FFF2-40B4-BE49-F238E27FC236}">
                  <a16:creationId xmlns:a16="http://schemas.microsoft.com/office/drawing/2014/main" id="{1A770131-0832-422A-87A7-B9B81AC050E3}"/>
                </a:ext>
              </a:extLst>
            </p:cNvPr>
            <p:cNvSpPr/>
            <p:nvPr/>
          </p:nvSpPr>
          <p:spPr>
            <a:xfrm>
              <a:off x="423331" y="578829"/>
              <a:ext cx="431803" cy="481942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51000"/>
              </a:schemeClr>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383481425"/>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9.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B49AF-7C82-4511-A738-B34F59709C5E}"/>
              </a:ext>
            </a:extLst>
          </p:cNvPr>
          <p:cNvSpPr>
            <a:spLocks noGrp="1"/>
          </p:cNvSpPr>
          <p:nvPr>
            <p:ph type="ctrTitle"/>
          </p:nvPr>
        </p:nvSpPr>
        <p:spPr>
          <a:xfrm>
            <a:off x="444382" y="3129897"/>
            <a:ext cx="8255236" cy="1646302"/>
          </a:xfrm>
        </p:spPr>
        <p:txBody>
          <a:bodyPr/>
          <a:lstStyle/>
          <a:p>
            <a:pPr algn="ctr"/>
            <a:r>
              <a:rPr lang="fr-FR" sz="2400" b="1" dirty="0">
                <a:solidFill>
                  <a:schemeClr val="tx1"/>
                </a:solidFill>
              </a:rPr>
              <a:t>Révision du </a:t>
            </a:r>
            <a:br>
              <a:rPr lang="fr-FR" sz="3600" b="1" dirty="0">
                <a:solidFill>
                  <a:srgbClr val="257195"/>
                </a:solidFill>
              </a:rPr>
            </a:br>
            <a:r>
              <a:rPr lang="fr-FR" sz="3200" b="1" dirty="0">
                <a:solidFill>
                  <a:srgbClr val="257195"/>
                </a:solidFill>
              </a:rPr>
              <a:t>Plan Local d’Urbanisme</a:t>
            </a:r>
            <a:br>
              <a:rPr lang="fr-FR" sz="3200" b="1" dirty="0">
                <a:solidFill>
                  <a:srgbClr val="257195"/>
                </a:solidFill>
              </a:rPr>
            </a:br>
            <a:r>
              <a:rPr lang="fr-FR" sz="3200" b="1" dirty="0">
                <a:solidFill>
                  <a:srgbClr val="257195"/>
                </a:solidFill>
              </a:rPr>
              <a:t>de Saint Denis de Pile</a:t>
            </a:r>
            <a:endParaRPr lang="fr-FR" sz="3600" b="1" dirty="0">
              <a:solidFill>
                <a:srgbClr val="257195"/>
              </a:solidFill>
            </a:endParaRPr>
          </a:p>
        </p:txBody>
      </p:sp>
      <p:sp>
        <p:nvSpPr>
          <p:cNvPr id="6" name="ZoneTexte 5">
            <a:extLst>
              <a:ext uri="{FF2B5EF4-FFF2-40B4-BE49-F238E27FC236}">
                <a16:creationId xmlns:a16="http://schemas.microsoft.com/office/drawing/2014/main" id="{4C983B70-1C0B-4FBC-9E70-2EC10C12C97A}"/>
              </a:ext>
            </a:extLst>
          </p:cNvPr>
          <p:cNvSpPr txBox="1"/>
          <p:nvPr/>
        </p:nvSpPr>
        <p:spPr>
          <a:xfrm>
            <a:off x="2734654" y="6596390"/>
            <a:ext cx="3674692" cy="261610"/>
          </a:xfrm>
          <a:prstGeom prst="rect">
            <a:avLst/>
          </a:prstGeom>
          <a:noFill/>
        </p:spPr>
        <p:txBody>
          <a:bodyPr wrap="square" rtlCol="0">
            <a:spAutoFit/>
          </a:bodyPr>
          <a:lstStyle/>
          <a:p>
            <a:pPr algn="ctr"/>
            <a:r>
              <a:rPr lang="fr-FR" sz="1100" dirty="0"/>
              <a:t>Metropolis</a:t>
            </a:r>
          </a:p>
        </p:txBody>
      </p:sp>
      <p:sp>
        <p:nvSpPr>
          <p:cNvPr id="7" name="ZoneTexte 6">
            <a:extLst>
              <a:ext uri="{FF2B5EF4-FFF2-40B4-BE49-F238E27FC236}">
                <a16:creationId xmlns:a16="http://schemas.microsoft.com/office/drawing/2014/main" id="{11E94796-BD75-4DC6-A97B-C3153D07112F}"/>
              </a:ext>
            </a:extLst>
          </p:cNvPr>
          <p:cNvSpPr txBox="1"/>
          <p:nvPr/>
        </p:nvSpPr>
        <p:spPr>
          <a:xfrm>
            <a:off x="1379912" y="5435672"/>
            <a:ext cx="6600305" cy="923330"/>
          </a:xfrm>
          <a:prstGeom prst="rect">
            <a:avLst/>
          </a:prstGeom>
          <a:noFill/>
        </p:spPr>
        <p:txBody>
          <a:bodyPr wrap="square" rtlCol="0">
            <a:spAutoFit/>
          </a:bodyPr>
          <a:lstStyle/>
          <a:p>
            <a:pPr algn="ctr"/>
            <a:r>
              <a:rPr lang="fr-FR" dirty="0">
                <a:solidFill>
                  <a:schemeClr val="accent5">
                    <a:lumMod val="75000"/>
                  </a:schemeClr>
                </a:solidFill>
              </a:rPr>
              <a:t>Projet d’Aménagement et de Développement Durables (PADD)</a:t>
            </a:r>
          </a:p>
          <a:p>
            <a:pPr algn="ctr"/>
            <a:r>
              <a:rPr lang="fr-FR" dirty="0">
                <a:solidFill>
                  <a:schemeClr val="accent5">
                    <a:lumMod val="75000"/>
                  </a:schemeClr>
                </a:solidFill>
              </a:rPr>
              <a:t>Présentation et Débat</a:t>
            </a:r>
          </a:p>
          <a:p>
            <a:pPr algn="ctr"/>
            <a:r>
              <a:rPr lang="fr-FR" dirty="0">
                <a:solidFill>
                  <a:schemeClr val="accent5">
                    <a:lumMod val="75000"/>
                  </a:schemeClr>
                </a:solidFill>
              </a:rPr>
              <a:t>6 février 2023</a:t>
            </a:r>
          </a:p>
        </p:txBody>
      </p:sp>
      <p:pic>
        <p:nvPicPr>
          <p:cNvPr id="9" name="Image 8">
            <a:extLst>
              <a:ext uri="{FF2B5EF4-FFF2-40B4-BE49-F238E27FC236}">
                <a16:creationId xmlns:a16="http://schemas.microsoft.com/office/drawing/2014/main" id="{35167255-6CEC-4B97-ADA8-5F46F76E0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704" y="407264"/>
            <a:ext cx="2469453" cy="1646302"/>
          </a:xfrm>
          <a:prstGeom prst="rect">
            <a:avLst/>
          </a:prstGeom>
        </p:spPr>
      </p:pic>
      <p:pic>
        <p:nvPicPr>
          <p:cNvPr id="8" name="Image 7">
            <a:extLst>
              <a:ext uri="{FF2B5EF4-FFF2-40B4-BE49-F238E27FC236}">
                <a16:creationId xmlns:a16="http://schemas.microsoft.com/office/drawing/2014/main" id="{B8C8EE1E-E08C-4C5B-8D12-9E331F47A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8684" y="775997"/>
            <a:ext cx="2841323" cy="940229"/>
          </a:xfrm>
          <a:prstGeom prst="rect">
            <a:avLst/>
          </a:prstGeom>
        </p:spPr>
      </p:pic>
    </p:spTree>
    <p:extLst>
      <p:ext uri="{BB962C8B-B14F-4D97-AF65-F5344CB8AC3E}">
        <p14:creationId xmlns:p14="http://schemas.microsoft.com/office/powerpoint/2010/main" val="3499718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52250"/>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a:t>
            </a:r>
          </a:p>
          <a:p>
            <a:pPr marL="444500"/>
            <a:r>
              <a:rPr lang="fr-FR" sz="2400" b="1" dirty="0">
                <a:solidFill>
                  <a:schemeClr val="accent4"/>
                </a:solidFill>
              </a:rPr>
              <a:t>1. Favoriser un développement urbain maitrisé</a:t>
            </a:r>
            <a:r>
              <a:rPr lang="fr-FR" sz="2400" b="1" dirty="0">
                <a:solidFill>
                  <a:srgbClr val="257195"/>
                </a:solidFill>
                <a:latin typeface="Trebuchet MS" panose="020B0603020202020204"/>
              </a:rPr>
              <a:t> </a:t>
            </a:r>
            <a:endParaRPr lang="fr-FR" sz="2400" b="1" dirty="0">
              <a:solidFill>
                <a:schemeClr val="tx1"/>
              </a:solidFill>
              <a:effectLst>
                <a:outerShdw blurRad="38100" dist="38100" dir="2700000" algn="tl">
                  <a:srgbClr val="000000">
                    <a:alpha val="43137"/>
                  </a:srgbClr>
                </a:outerShdw>
              </a:effectLst>
              <a:latin typeface="Calibri" pitchFamily="34" charset="0"/>
            </a:endParaRPr>
          </a:p>
        </p:txBody>
      </p:sp>
      <p:graphicFrame>
        <p:nvGraphicFramePr>
          <p:cNvPr id="6" name="Tableau 2">
            <a:extLst>
              <a:ext uri="{FF2B5EF4-FFF2-40B4-BE49-F238E27FC236}">
                <a16:creationId xmlns:a16="http://schemas.microsoft.com/office/drawing/2014/main" id="{FE344C14-4573-B624-270D-A8CBDAD8E313}"/>
              </a:ext>
            </a:extLst>
          </p:cNvPr>
          <p:cNvGraphicFramePr>
            <a:graphicFrameLocks noGrp="1"/>
          </p:cNvGraphicFramePr>
          <p:nvPr>
            <p:extLst>
              <p:ext uri="{D42A27DB-BD31-4B8C-83A1-F6EECF244321}">
                <p14:modId xmlns:p14="http://schemas.microsoft.com/office/powerpoint/2010/main" val="213347120"/>
              </p:ext>
            </p:extLst>
          </p:nvPr>
        </p:nvGraphicFramePr>
        <p:xfrm>
          <a:off x="191328" y="756750"/>
          <a:ext cx="8761344" cy="1569720"/>
        </p:xfrm>
        <a:graphic>
          <a:graphicData uri="http://schemas.openxmlformats.org/drawingml/2006/table">
            <a:tbl>
              <a:tblPr firstRow="1" bandRow="1">
                <a:tableStyleId>{00A15C55-8517-42AA-B614-E9B94910E393}</a:tableStyleId>
              </a:tblPr>
              <a:tblGrid>
                <a:gridCol w="2220178">
                  <a:extLst>
                    <a:ext uri="{9D8B030D-6E8A-4147-A177-3AD203B41FA5}">
                      <a16:colId xmlns:a16="http://schemas.microsoft.com/office/drawing/2014/main" val="2890063102"/>
                    </a:ext>
                  </a:extLst>
                </a:gridCol>
                <a:gridCol w="6541166">
                  <a:extLst>
                    <a:ext uri="{9D8B030D-6E8A-4147-A177-3AD203B41FA5}">
                      <a16:colId xmlns:a16="http://schemas.microsoft.com/office/drawing/2014/main" val="828819303"/>
                    </a:ext>
                  </a:extLst>
                </a:gridCol>
              </a:tblGrid>
              <a:tr h="0">
                <a:tc>
                  <a:txBody>
                    <a:bodyPr/>
                    <a:lstStyle/>
                    <a:p>
                      <a:pPr algn="ctr"/>
                      <a:r>
                        <a:rPr lang="fr-FR" sz="1200" dirty="0"/>
                        <a:t>Orientations</a:t>
                      </a:r>
                    </a:p>
                  </a:txBody>
                  <a:tcPr anchor="ctr"/>
                </a:tc>
                <a:tc>
                  <a:txBody>
                    <a:bodyPr/>
                    <a:lstStyle/>
                    <a:p>
                      <a:pPr algn="ctr"/>
                      <a:r>
                        <a:rPr lang="fr-FR" sz="1200" dirty="0"/>
                        <a:t>Justifications</a:t>
                      </a:r>
                    </a:p>
                  </a:txBody>
                  <a:tcPr anchor="ctr"/>
                </a:tc>
                <a:extLst>
                  <a:ext uri="{0D108BD9-81ED-4DB2-BD59-A6C34878D82A}">
                    <a16:rowId xmlns:a16="http://schemas.microsoft.com/office/drawing/2014/main" val="2029299616"/>
                  </a:ext>
                </a:extLst>
              </a:tr>
              <a:tr h="0">
                <a:tc gridSpan="2">
                  <a:txBody>
                    <a:bodyPr/>
                    <a:lstStyle/>
                    <a:p>
                      <a:r>
                        <a:rPr lang="fr-FR" sz="1200" b="1" dirty="0">
                          <a:solidFill>
                            <a:schemeClr val="bg1"/>
                          </a:solidFill>
                          <a:effectLst/>
                        </a:rPr>
                        <a:t>1. FAVORISER UN DÉVELOPPEMENT URBAIN MAITRISE</a:t>
                      </a:r>
                    </a:p>
                  </a:txBody>
                  <a:tcPr anchor="ctr">
                    <a:solidFill>
                      <a:schemeClr val="accent4">
                        <a:lumMod val="50000"/>
                      </a:schemeClr>
                    </a:solidFill>
                  </a:tcPr>
                </a:tc>
                <a:tc hMerge="1">
                  <a:txBody>
                    <a:bodyPr/>
                    <a:lstStyle/>
                    <a:p>
                      <a:endParaRPr lang="fr-FR" sz="1200" b="1" dirty="0">
                        <a:solidFill>
                          <a:schemeClr val="bg1"/>
                        </a:solidFill>
                        <a:effectLst/>
                      </a:endParaRPr>
                    </a:p>
                  </a:txBody>
                  <a:tcPr anchor="ctr">
                    <a:solidFill>
                      <a:schemeClr val="accent4">
                        <a:lumMod val="50000"/>
                      </a:schemeClr>
                    </a:solidFill>
                  </a:tcPr>
                </a:tc>
                <a:extLst>
                  <a:ext uri="{0D108BD9-81ED-4DB2-BD59-A6C34878D82A}">
                    <a16:rowId xmlns:a16="http://schemas.microsoft.com/office/drawing/2014/main" val="1839587255"/>
                  </a:ext>
                </a:extLst>
              </a:tr>
              <a:tr h="0">
                <a:tc rowSpan="2">
                  <a:txBody>
                    <a:bodyPr/>
                    <a:lstStyle/>
                    <a:p>
                      <a:pPr algn="l" fontAlgn="ctr"/>
                      <a:r>
                        <a:rPr lang="fr-FR" sz="1200" b="1" i="0" u="none" strike="noStrike" dirty="0">
                          <a:solidFill>
                            <a:srgbClr val="000000"/>
                          </a:solidFill>
                          <a:effectLst/>
                          <a:latin typeface="Calibri" panose="020F0502020204030204" pitchFamily="34" charset="0"/>
                        </a:rPr>
                        <a:t>1.3. Régulariser l'intégration des gens du voyage "sédentarisés"</a:t>
                      </a:r>
                    </a:p>
                  </a:txBody>
                  <a:tcPr marL="7620" marR="7620" marT="7620" marB="0" anchor="ctr">
                    <a:solidFill>
                      <a:schemeClr val="accent4">
                        <a:lumMod val="20000"/>
                        <a:lumOff val="8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Gestion des espaces où les gens du voyage sont déjà implantés</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Pour les jeunes GV : rester sur la commune, proximité sociale</a:t>
                      </a:r>
                    </a:p>
                  </a:txBody>
                  <a:tcPr marL="7620" marR="7620" marT="7620" marB="0" anchor="b">
                    <a:solidFill>
                      <a:schemeClr val="accent4">
                        <a:lumMod val="20000"/>
                        <a:lumOff val="80000"/>
                      </a:schemeClr>
                    </a:solidFill>
                  </a:tcPr>
                </a:tc>
                <a:extLst>
                  <a:ext uri="{0D108BD9-81ED-4DB2-BD59-A6C34878D82A}">
                    <a16:rowId xmlns:a16="http://schemas.microsoft.com/office/drawing/2014/main" val="3103622340"/>
                  </a:ext>
                </a:extLst>
              </a:tr>
              <a:tr h="0">
                <a:tc vMerge="1">
                  <a:txBody>
                    <a:bodyPr/>
                    <a:lstStyle/>
                    <a:p>
                      <a:endParaRPr lang="fr-FR"/>
                    </a:p>
                  </a:txBody>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0000"/>
                          </a:solidFill>
                          <a:effectLst/>
                          <a:latin typeface="Calibri" panose="020F0502020204030204" pitchFamily="34" charset="0"/>
                          <a:ea typeface="+mn-ea"/>
                          <a:cs typeface="+mn-cs"/>
                        </a:rPr>
                        <a:t>&gt; Faciliter les conditions de sédentarisation : Création de nouveaux terrains familiaux sociaux porté par un bailleur ou terrains familiaux privés : terrain aménagés raccordés aux réseaux</a:t>
                      </a:r>
                      <a:br>
                        <a:rPr lang="fr-FR" sz="1100" b="0" i="0" u="none" strike="noStrike" kern="1200" dirty="0">
                          <a:solidFill>
                            <a:srgbClr val="000000"/>
                          </a:solidFill>
                          <a:effectLst/>
                          <a:latin typeface="Calibri" panose="020F0502020204030204" pitchFamily="34" charset="0"/>
                          <a:ea typeface="+mn-ea"/>
                          <a:cs typeface="+mn-cs"/>
                        </a:rPr>
                      </a:br>
                      <a:r>
                        <a:rPr lang="fr-FR" sz="1100" b="0" i="0" u="none" strike="noStrike" kern="1200" dirty="0">
                          <a:solidFill>
                            <a:srgbClr val="000000"/>
                          </a:solidFill>
                          <a:effectLst/>
                          <a:latin typeface="Calibri" panose="020F0502020204030204" pitchFamily="34" charset="0"/>
                          <a:ea typeface="+mn-ea"/>
                          <a:cs typeface="+mn-cs"/>
                        </a:rPr>
                        <a:t>- Par maitrise foncière : emplacement réservé ou servitude ZAD.</a:t>
                      </a:r>
                      <a:br>
                        <a:rPr lang="fr-FR" sz="1100" b="0" i="0" u="none" strike="noStrike" kern="1200" dirty="0">
                          <a:solidFill>
                            <a:srgbClr val="000000"/>
                          </a:solidFill>
                          <a:effectLst/>
                          <a:latin typeface="Calibri" panose="020F0502020204030204" pitchFamily="34" charset="0"/>
                          <a:ea typeface="+mn-ea"/>
                          <a:cs typeface="+mn-cs"/>
                        </a:rPr>
                      </a:br>
                      <a:r>
                        <a:rPr lang="fr-FR" sz="1100" b="0" i="0" u="none" strike="noStrike" kern="1200" dirty="0">
                          <a:solidFill>
                            <a:srgbClr val="000000"/>
                          </a:solidFill>
                          <a:effectLst/>
                          <a:latin typeface="Calibri" panose="020F0502020204030204" pitchFamily="34" charset="0"/>
                          <a:ea typeface="+mn-ea"/>
                          <a:cs typeface="+mn-cs"/>
                        </a:rPr>
                        <a:t>- STECAL : terrain familial social ou terrain familial privé </a:t>
                      </a:r>
                      <a:r>
                        <a:rPr lang="fr-FR" sz="1100" b="0" i="0" u="none" strike="noStrike" dirty="0">
                          <a:solidFill>
                            <a:srgbClr val="000000"/>
                          </a:solidFill>
                          <a:effectLst/>
                          <a:latin typeface="Calibri" panose="020F0502020204030204" pitchFamily="34" charset="0"/>
                        </a:rPr>
                        <a:t>(Attention consommation d’espace)</a:t>
                      </a:r>
                      <a:endParaRPr lang="fr-FR" sz="1100" b="0" i="0" u="none" strike="noStrike" kern="1200" dirty="0">
                        <a:solidFill>
                          <a:srgbClr val="000000"/>
                        </a:solidFill>
                        <a:effectLst/>
                        <a:latin typeface="Calibri" panose="020F0502020204030204" pitchFamily="34" charset="0"/>
                        <a:ea typeface="+mn-ea"/>
                        <a:cs typeface="+mn-cs"/>
                      </a:endParaRPr>
                    </a:p>
                  </a:txBody>
                  <a:tcPr marL="7620" marR="7620" marT="7620" marB="0" anchor="b">
                    <a:solidFill>
                      <a:srgbClr val="FCEFE8"/>
                    </a:solidFill>
                  </a:tcPr>
                </a:tc>
                <a:extLst>
                  <a:ext uri="{0D108BD9-81ED-4DB2-BD59-A6C34878D82A}">
                    <a16:rowId xmlns:a16="http://schemas.microsoft.com/office/drawing/2014/main" val="3470861724"/>
                  </a:ext>
                </a:extLst>
              </a:tr>
            </a:tbl>
          </a:graphicData>
        </a:graphic>
      </p:graphicFrame>
      <p:graphicFrame>
        <p:nvGraphicFramePr>
          <p:cNvPr id="8" name="Objet 7">
            <a:extLst>
              <a:ext uri="{FF2B5EF4-FFF2-40B4-BE49-F238E27FC236}">
                <a16:creationId xmlns:a16="http://schemas.microsoft.com/office/drawing/2014/main" id="{1F02482B-D5C1-8075-4055-62C38544A9A9}"/>
              </a:ext>
            </a:extLst>
          </p:cNvPr>
          <p:cNvGraphicFramePr>
            <a:graphicFrameLocks noChangeAspect="1"/>
          </p:cNvGraphicFramePr>
          <p:nvPr>
            <p:extLst>
              <p:ext uri="{D42A27DB-BD31-4B8C-83A1-F6EECF244321}">
                <p14:modId xmlns:p14="http://schemas.microsoft.com/office/powerpoint/2010/main" val="3787337089"/>
              </p:ext>
            </p:extLst>
          </p:nvPr>
        </p:nvGraphicFramePr>
        <p:xfrm>
          <a:off x="1729655" y="2588052"/>
          <a:ext cx="5684690" cy="4017698"/>
        </p:xfrm>
        <a:graphic>
          <a:graphicData uri="http://schemas.openxmlformats.org/presentationml/2006/ole">
            <mc:AlternateContent xmlns:mc="http://schemas.openxmlformats.org/markup-compatibility/2006">
              <mc:Choice xmlns:v="urn:schemas-microsoft-com:vml" Requires="v">
                <p:oleObj name="Acrobat Document" r:id="rId2" imgW="9067650" imgH="6408387" progId="Acrobat.Document.DC">
                  <p:embed/>
                </p:oleObj>
              </mc:Choice>
              <mc:Fallback>
                <p:oleObj name="Acrobat Document" r:id="rId2" imgW="9067650" imgH="6408387" progId="Acrobat.Document.DC">
                  <p:embed/>
                  <p:pic>
                    <p:nvPicPr>
                      <p:cNvPr id="3" name="Objet 2">
                        <a:extLst>
                          <a:ext uri="{FF2B5EF4-FFF2-40B4-BE49-F238E27FC236}">
                            <a16:creationId xmlns:a16="http://schemas.microsoft.com/office/drawing/2014/main" id="{D2330F39-E5D4-8886-C24E-06045B75B2A0}"/>
                          </a:ext>
                        </a:extLst>
                      </p:cNvPr>
                      <p:cNvPicPr/>
                      <p:nvPr/>
                    </p:nvPicPr>
                    <p:blipFill>
                      <a:blip r:embed="rId3"/>
                      <a:stretch>
                        <a:fillRect/>
                      </a:stretch>
                    </p:blipFill>
                    <p:spPr>
                      <a:xfrm>
                        <a:off x="1729655" y="2588052"/>
                        <a:ext cx="5684690" cy="4017698"/>
                      </a:xfrm>
                      <a:prstGeom prst="rect">
                        <a:avLst/>
                      </a:prstGeom>
                    </p:spPr>
                  </p:pic>
                </p:oleObj>
              </mc:Fallback>
            </mc:AlternateContent>
          </a:graphicData>
        </a:graphic>
      </p:graphicFrame>
      <p:pic>
        <p:nvPicPr>
          <p:cNvPr id="7" name="Image 6">
            <a:extLst>
              <a:ext uri="{FF2B5EF4-FFF2-40B4-BE49-F238E27FC236}">
                <a16:creationId xmlns:a16="http://schemas.microsoft.com/office/drawing/2014/main" id="{697D5FA0-72D0-54C0-B7F5-695D3D03CD6D}"/>
              </a:ext>
            </a:extLst>
          </p:cNvPr>
          <p:cNvPicPr>
            <a:picLocks noChangeAspect="1"/>
          </p:cNvPicPr>
          <p:nvPr/>
        </p:nvPicPr>
        <p:blipFill rotWithShape="1">
          <a:blip r:embed="rId4"/>
          <a:srcRect l="86126" t="348" r="408" b="85204"/>
          <a:stretch/>
        </p:blipFill>
        <p:spPr>
          <a:xfrm>
            <a:off x="6522605" y="2823108"/>
            <a:ext cx="1377805" cy="1036804"/>
          </a:xfrm>
          <a:prstGeom prst="rect">
            <a:avLst/>
          </a:prstGeom>
        </p:spPr>
      </p:pic>
    </p:spTree>
    <p:extLst>
      <p:ext uri="{BB962C8B-B14F-4D97-AF65-F5344CB8AC3E}">
        <p14:creationId xmlns:p14="http://schemas.microsoft.com/office/powerpoint/2010/main" val="3481695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52250"/>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a:t>
            </a:r>
          </a:p>
          <a:p>
            <a:pPr marL="444500"/>
            <a:r>
              <a:rPr lang="fr-FR" sz="2400" b="1" dirty="0">
                <a:solidFill>
                  <a:schemeClr val="accent4"/>
                </a:solidFill>
              </a:rPr>
              <a:t>1. Favoriser un développement urbain maitrisé</a:t>
            </a:r>
            <a:r>
              <a:rPr lang="fr-FR" sz="2400" b="1" dirty="0">
                <a:solidFill>
                  <a:srgbClr val="257195"/>
                </a:solidFill>
                <a:latin typeface="Trebuchet MS" panose="020B0603020202020204"/>
              </a:rPr>
              <a:t> </a:t>
            </a:r>
            <a:endParaRPr lang="fr-FR" sz="2400" b="1" dirty="0">
              <a:solidFill>
                <a:schemeClr val="tx1"/>
              </a:solidFill>
              <a:effectLst>
                <a:outerShdw blurRad="38100" dist="38100" dir="2700000" algn="tl">
                  <a:srgbClr val="000000">
                    <a:alpha val="43137"/>
                  </a:srgbClr>
                </a:outerShdw>
              </a:effectLst>
              <a:latin typeface="Calibri" pitchFamily="34" charset="0"/>
            </a:endParaRPr>
          </a:p>
        </p:txBody>
      </p:sp>
      <p:graphicFrame>
        <p:nvGraphicFramePr>
          <p:cNvPr id="6" name="Tableau 2">
            <a:extLst>
              <a:ext uri="{FF2B5EF4-FFF2-40B4-BE49-F238E27FC236}">
                <a16:creationId xmlns:a16="http://schemas.microsoft.com/office/drawing/2014/main" id="{FE344C14-4573-B624-270D-A8CBDAD8E313}"/>
              </a:ext>
            </a:extLst>
          </p:cNvPr>
          <p:cNvGraphicFramePr>
            <a:graphicFrameLocks noGrp="1"/>
          </p:cNvGraphicFramePr>
          <p:nvPr>
            <p:extLst>
              <p:ext uri="{D42A27DB-BD31-4B8C-83A1-F6EECF244321}">
                <p14:modId xmlns:p14="http://schemas.microsoft.com/office/powerpoint/2010/main" val="1583781235"/>
              </p:ext>
            </p:extLst>
          </p:nvPr>
        </p:nvGraphicFramePr>
        <p:xfrm>
          <a:off x="191328" y="750262"/>
          <a:ext cx="8761344" cy="2781300"/>
        </p:xfrm>
        <a:graphic>
          <a:graphicData uri="http://schemas.openxmlformats.org/drawingml/2006/table">
            <a:tbl>
              <a:tblPr firstRow="1" bandRow="1">
                <a:tableStyleId>{00A15C55-8517-42AA-B614-E9B94910E393}</a:tableStyleId>
              </a:tblPr>
              <a:tblGrid>
                <a:gridCol w="2220178">
                  <a:extLst>
                    <a:ext uri="{9D8B030D-6E8A-4147-A177-3AD203B41FA5}">
                      <a16:colId xmlns:a16="http://schemas.microsoft.com/office/drawing/2014/main" val="2890063102"/>
                    </a:ext>
                  </a:extLst>
                </a:gridCol>
                <a:gridCol w="6541166">
                  <a:extLst>
                    <a:ext uri="{9D8B030D-6E8A-4147-A177-3AD203B41FA5}">
                      <a16:colId xmlns:a16="http://schemas.microsoft.com/office/drawing/2014/main" val="1071021758"/>
                    </a:ext>
                  </a:extLst>
                </a:gridCol>
              </a:tblGrid>
              <a:tr h="0">
                <a:tc>
                  <a:txBody>
                    <a:bodyPr/>
                    <a:lstStyle/>
                    <a:p>
                      <a:pPr algn="ctr"/>
                      <a:r>
                        <a:rPr lang="fr-FR" sz="1200" dirty="0"/>
                        <a:t>Orientations</a:t>
                      </a:r>
                    </a:p>
                  </a:txBody>
                  <a:tcPr anchor="ctr"/>
                </a:tc>
                <a:tc>
                  <a:txBody>
                    <a:bodyPr/>
                    <a:lstStyle/>
                    <a:p>
                      <a:pPr algn="ctr"/>
                      <a:r>
                        <a:rPr lang="fr-FR" sz="1200" dirty="0"/>
                        <a:t>Justifications</a:t>
                      </a:r>
                    </a:p>
                  </a:txBody>
                  <a:tcPr anchor="ctr"/>
                </a:tc>
                <a:extLst>
                  <a:ext uri="{0D108BD9-81ED-4DB2-BD59-A6C34878D82A}">
                    <a16:rowId xmlns:a16="http://schemas.microsoft.com/office/drawing/2014/main" val="2029299616"/>
                  </a:ext>
                </a:extLst>
              </a:tr>
              <a:tr h="0">
                <a:tc gridSpan="2">
                  <a:txBody>
                    <a:bodyPr/>
                    <a:lstStyle/>
                    <a:p>
                      <a:r>
                        <a:rPr lang="fr-FR" sz="1200" b="1" dirty="0">
                          <a:solidFill>
                            <a:schemeClr val="bg1"/>
                          </a:solidFill>
                          <a:effectLst/>
                        </a:rPr>
                        <a:t>1. FAVORISER UN DÉVELOPPEMENT URBAIN MAITRISE</a:t>
                      </a:r>
                    </a:p>
                  </a:txBody>
                  <a:tcPr anchor="ctr">
                    <a:solidFill>
                      <a:schemeClr val="accent4">
                        <a:lumMod val="50000"/>
                      </a:schemeClr>
                    </a:solidFill>
                  </a:tcPr>
                </a:tc>
                <a:tc hMerge="1">
                  <a:txBody>
                    <a:bodyPr/>
                    <a:lstStyle/>
                    <a:p>
                      <a:endParaRPr lang="fr-FR" sz="1200" b="1" dirty="0">
                        <a:solidFill>
                          <a:schemeClr val="bg1"/>
                        </a:solidFill>
                        <a:effectLst/>
                      </a:endParaRPr>
                    </a:p>
                  </a:txBody>
                  <a:tcPr anchor="ctr">
                    <a:solidFill>
                      <a:schemeClr val="accent4">
                        <a:lumMod val="50000"/>
                      </a:schemeClr>
                    </a:solidFill>
                  </a:tcPr>
                </a:tc>
                <a:extLst>
                  <a:ext uri="{0D108BD9-81ED-4DB2-BD59-A6C34878D82A}">
                    <a16:rowId xmlns:a16="http://schemas.microsoft.com/office/drawing/2014/main" val="1839587255"/>
                  </a:ext>
                </a:extLst>
              </a:tr>
              <a:tr h="0">
                <a:tc rowSpan="7">
                  <a:txBody>
                    <a:bodyPr/>
                    <a:lstStyle/>
                    <a:p>
                      <a:pPr algn="l" fontAlgn="ctr"/>
                      <a:r>
                        <a:rPr lang="fr-FR" sz="1200" b="1" i="0" u="none" strike="noStrike" dirty="0">
                          <a:solidFill>
                            <a:srgbClr val="000000"/>
                          </a:solidFill>
                          <a:effectLst/>
                          <a:latin typeface="Calibri" panose="020F0502020204030204" pitchFamily="34" charset="0"/>
                        </a:rPr>
                        <a:t>1.4. Privilégier le renouvellement urbain et limiter les extensions d'urbanisation </a:t>
                      </a:r>
                    </a:p>
                  </a:txBody>
                  <a:tcPr marL="7620" marR="7620" marT="7620" marB="0" anchor="ctr">
                    <a:solidFill>
                      <a:schemeClr val="accent4">
                        <a:lumMod val="20000"/>
                        <a:lumOff val="80000"/>
                      </a:schemeClr>
                    </a:solidFill>
                  </a:tcPr>
                </a:tc>
                <a:tc>
                  <a:txBody>
                    <a:bodyPr/>
                    <a:lstStyle/>
                    <a:p>
                      <a:pPr marL="0" algn="l" defTabSz="457200" rtl="0" eaLnBrk="1" fontAlgn="b" latinLnBrk="0" hangingPunct="1"/>
                      <a:r>
                        <a:rPr lang="fr-FR" sz="1100" b="0" i="0" u="none" strike="noStrike" kern="1200" dirty="0">
                          <a:solidFill>
                            <a:srgbClr val="000000"/>
                          </a:solidFill>
                          <a:effectLst/>
                          <a:latin typeface="Calibri" panose="020F0502020204030204" pitchFamily="34" charset="0"/>
                          <a:ea typeface="+mn-ea"/>
                          <a:cs typeface="+mn-cs"/>
                        </a:rPr>
                        <a:t>&gt; S'inscrire en compatibilité avec le cadre législatif, notamment en termes de consommation foncière :</a:t>
                      </a:r>
                      <a:br>
                        <a:rPr lang="fr-FR" sz="1100" b="0" i="0" u="none" strike="noStrike" kern="1200" dirty="0">
                          <a:solidFill>
                            <a:srgbClr val="000000"/>
                          </a:solidFill>
                          <a:effectLst/>
                          <a:latin typeface="Calibri" panose="020F0502020204030204" pitchFamily="34" charset="0"/>
                          <a:ea typeface="+mn-ea"/>
                          <a:cs typeface="+mn-cs"/>
                        </a:rPr>
                      </a:br>
                      <a:r>
                        <a:rPr lang="fr-FR" sz="1100" b="0" i="0" u="none" strike="noStrike" kern="1200" dirty="0">
                          <a:solidFill>
                            <a:srgbClr val="000000"/>
                          </a:solidFill>
                          <a:effectLst/>
                          <a:latin typeface="Calibri" panose="020F0502020204030204" pitchFamily="34" charset="0"/>
                          <a:ea typeface="+mn-ea"/>
                          <a:cs typeface="+mn-cs"/>
                        </a:rPr>
                        <a:t>- Loi Climat et Résilience (2021) : "zéro artificialisation nette" d'ici 2050 / SRADDET : division par 2 du rythme d'artificialisation des sols d'ici 2030 (restant à territorialiser)</a:t>
                      </a:r>
                      <a:br>
                        <a:rPr lang="fr-FR" sz="1100" b="0" i="0" u="none" strike="noStrike" kern="1200" dirty="0">
                          <a:solidFill>
                            <a:srgbClr val="000000"/>
                          </a:solidFill>
                          <a:effectLst/>
                          <a:latin typeface="Calibri" panose="020F0502020204030204" pitchFamily="34" charset="0"/>
                          <a:ea typeface="+mn-ea"/>
                          <a:cs typeface="+mn-cs"/>
                        </a:rPr>
                      </a:br>
                      <a:r>
                        <a:rPr lang="fr-FR" sz="1100" b="0" i="0" u="none" strike="noStrike" kern="1200" dirty="0">
                          <a:solidFill>
                            <a:srgbClr val="000000"/>
                          </a:solidFill>
                          <a:effectLst/>
                          <a:latin typeface="Calibri" panose="020F0502020204030204" pitchFamily="34" charset="0"/>
                          <a:ea typeface="+mn-ea"/>
                          <a:cs typeface="+mn-cs"/>
                        </a:rPr>
                        <a:t>- SCoT (révision prescrite le 29 septembre 2022) / PLH (amené à être révisé avec la mise en </a:t>
                      </a:r>
                      <a:r>
                        <a:rPr lang="fr-FR" sz="1100" b="0" i="0" u="none" strike="noStrike" kern="1200" dirty="0" err="1">
                          <a:solidFill>
                            <a:srgbClr val="000000"/>
                          </a:solidFill>
                          <a:effectLst/>
                          <a:latin typeface="Calibri" panose="020F0502020204030204" pitchFamily="34" charset="0"/>
                          <a:ea typeface="+mn-ea"/>
                          <a:cs typeface="+mn-cs"/>
                        </a:rPr>
                        <a:t>oeuvre</a:t>
                      </a:r>
                      <a:r>
                        <a:rPr lang="fr-FR" sz="1100" b="0" i="0" u="none" strike="noStrike" kern="1200" dirty="0">
                          <a:solidFill>
                            <a:srgbClr val="000000"/>
                          </a:solidFill>
                          <a:effectLst/>
                          <a:latin typeface="Calibri" panose="020F0502020204030204" pitchFamily="34" charset="0"/>
                          <a:ea typeface="+mn-ea"/>
                          <a:cs typeface="+mn-cs"/>
                        </a:rPr>
                        <a:t> du </a:t>
                      </a:r>
                      <a:r>
                        <a:rPr lang="fr-FR" sz="1100" b="0" i="0" u="none" strike="noStrike" kern="1200" dirty="0" err="1">
                          <a:solidFill>
                            <a:srgbClr val="000000"/>
                          </a:solidFill>
                          <a:effectLst/>
                          <a:latin typeface="Calibri" panose="020F0502020204030204" pitchFamily="34" charset="0"/>
                          <a:ea typeface="+mn-ea"/>
                          <a:cs typeface="+mn-cs"/>
                        </a:rPr>
                        <a:t>PLUih</a:t>
                      </a:r>
                      <a:r>
                        <a:rPr lang="fr-FR" sz="1100" b="0" i="0" u="none" strike="noStrike" kern="1200" dirty="0">
                          <a:solidFill>
                            <a:srgbClr val="000000"/>
                          </a:solidFill>
                          <a:effectLst/>
                          <a:latin typeface="Calibri" panose="020F0502020204030204" pitchFamily="34" charset="0"/>
                          <a:ea typeface="+mn-ea"/>
                          <a:cs typeface="+mn-cs"/>
                        </a:rPr>
                        <a:t>/d de la </a:t>
                      </a:r>
                      <a:r>
                        <a:rPr lang="fr-FR" sz="1100" b="0" i="0" u="none" strike="noStrike" kern="1200" dirty="0" err="1">
                          <a:solidFill>
                            <a:srgbClr val="000000"/>
                          </a:solidFill>
                          <a:effectLst/>
                          <a:latin typeface="Calibri" panose="020F0502020204030204" pitchFamily="34" charset="0"/>
                          <a:ea typeface="+mn-ea"/>
                          <a:cs typeface="+mn-cs"/>
                        </a:rPr>
                        <a:t>CALi</a:t>
                      </a:r>
                      <a:r>
                        <a:rPr lang="fr-FR" sz="1100" b="0" i="0" u="none" strike="noStrike" kern="1200" dirty="0">
                          <a:solidFill>
                            <a:srgbClr val="000000"/>
                          </a:solidFill>
                          <a:effectLst/>
                          <a:latin typeface="Calibri" panose="020F0502020204030204" pitchFamily="34" charset="0"/>
                          <a:ea typeface="+mn-ea"/>
                          <a:cs typeface="+mn-cs"/>
                        </a:rPr>
                        <a:t>)</a:t>
                      </a:r>
                    </a:p>
                  </a:txBody>
                  <a:tcPr marL="7620" marR="7620" marT="7620" marB="0" anchor="b">
                    <a:solidFill>
                      <a:schemeClr val="accent4">
                        <a:lumMod val="20000"/>
                        <a:lumOff val="80000"/>
                      </a:schemeClr>
                    </a:solidFill>
                  </a:tcPr>
                </a:tc>
                <a:extLst>
                  <a:ext uri="{0D108BD9-81ED-4DB2-BD59-A6C34878D82A}">
                    <a16:rowId xmlns:a16="http://schemas.microsoft.com/office/drawing/2014/main" val="3103622340"/>
                  </a:ext>
                </a:extLst>
              </a:tr>
              <a:tr h="0">
                <a:tc vMerge="1">
                  <a:txBody>
                    <a:bodyPr/>
                    <a:lstStyle/>
                    <a:p>
                      <a:endParaRPr lang="fr-FR"/>
                    </a:p>
                  </a:txBody>
                  <a:tcPr/>
                </a:tc>
                <a:tc>
                  <a:txBody>
                    <a:bodyPr/>
                    <a:lstStyle/>
                    <a:p>
                      <a:pPr marL="0" algn="l" defTabSz="457200" rtl="0" eaLnBrk="1" fontAlgn="b" latinLnBrk="0" hangingPunct="1"/>
                      <a:r>
                        <a:rPr lang="fr-FR" sz="1100" b="0" i="0" u="none" strike="noStrike" kern="1200">
                          <a:solidFill>
                            <a:srgbClr val="000000"/>
                          </a:solidFill>
                          <a:effectLst/>
                          <a:latin typeface="Calibri" panose="020F0502020204030204" pitchFamily="34" charset="0"/>
                          <a:ea typeface="+mn-ea"/>
                          <a:cs typeface="+mn-cs"/>
                        </a:rPr>
                        <a:t>&gt; Préserver les espaces naturels, agricoles et forestiers, et prendre en compte les enjeux et les risques naturels (inondation, trame verte et bleue…)</a:t>
                      </a:r>
                    </a:p>
                  </a:txBody>
                  <a:tcPr marL="7620" marR="7620" marT="7620" marB="0" anchor="b">
                    <a:solidFill>
                      <a:srgbClr val="FCEFE8"/>
                    </a:solidFill>
                  </a:tcPr>
                </a:tc>
                <a:extLst>
                  <a:ext uri="{0D108BD9-81ED-4DB2-BD59-A6C34878D82A}">
                    <a16:rowId xmlns:a16="http://schemas.microsoft.com/office/drawing/2014/main" val="3470861724"/>
                  </a:ext>
                </a:extLst>
              </a:tr>
              <a:tr h="0">
                <a:tc vMerge="1">
                  <a:txBody>
                    <a:bodyPr/>
                    <a:lstStyle/>
                    <a:p>
                      <a:endParaRPr lang="fr-FR"/>
                    </a:p>
                  </a:txBody>
                  <a:tcPr/>
                </a:tc>
                <a:tc>
                  <a:txBody>
                    <a:bodyPr/>
                    <a:lstStyle/>
                    <a:p>
                      <a:pPr marL="0" algn="l" defTabSz="457200" rtl="0" eaLnBrk="1" fontAlgn="b" latinLnBrk="0" hangingPunct="1"/>
                      <a:r>
                        <a:rPr lang="fr-FR" sz="1100" b="0" i="0" u="none" strike="noStrike" kern="1200">
                          <a:solidFill>
                            <a:srgbClr val="000000"/>
                          </a:solidFill>
                          <a:effectLst/>
                          <a:latin typeface="Calibri" panose="020F0502020204030204" pitchFamily="34" charset="0"/>
                          <a:ea typeface="+mn-ea"/>
                          <a:cs typeface="+mn-cs"/>
                        </a:rPr>
                        <a:t>&gt; Porter un développement dans la limite de la capacité des réseaux (eau, assainissement, électricité…) : phasage nécessaire</a:t>
                      </a:r>
                      <a:endParaRPr lang="fr-FR" sz="1100" b="0" i="0" u="none" strike="noStrike" kern="1200" dirty="0">
                        <a:solidFill>
                          <a:srgbClr val="000000"/>
                        </a:solidFill>
                        <a:effectLst/>
                        <a:latin typeface="Calibri" panose="020F0502020204030204" pitchFamily="34" charset="0"/>
                        <a:ea typeface="+mn-ea"/>
                        <a:cs typeface="+mn-cs"/>
                      </a:endParaRPr>
                    </a:p>
                  </a:txBody>
                  <a:tcPr marL="7620" marR="7620" marT="7620" marB="0" anchor="b">
                    <a:solidFill>
                      <a:schemeClr val="accent4">
                        <a:lumMod val="20000"/>
                        <a:lumOff val="80000"/>
                      </a:schemeClr>
                    </a:solidFill>
                  </a:tcPr>
                </a:tc>
                <a:extLst>
                  <a:ext uri="{0D108BD9-81ED-4DB2-BD59-A6C34878D82A}">
                    <a16:rowId xmlns:a16="http://schemas.microsoft.com/office/drawing/2014/main" val="3701706269"/>
                  </a:ext>
                </a:extLst>
              </a:tr>
              <a:tr h="0">
                <a:tc vMerge="1">
                  <a:txBody>
                    <a:bodyPr/>
                    <a:lstStyle/>
                    <a:p>
                      <a:endParaRPr lang="fr-FR"/>
                    </a:p>
                  </a:txBody>
                  <a:tcPr/>
                </a:tc>
                <a:tc>
                  <a:txBody>
                    <a:bodyPr/>
                    <a:lstStyle/>
                    <a:p>
                      <a:pPr algn="l" fontAlgn="b"/>
                      <a:r>
                        <a:rPr lang="fr-FR" sz="1100" b="0" i="0" u="none" strike="noStrike">
                          <a:solidFill>
                            <a:srgbClr val="000000"/>
                          </a:solidFill>
                          <a:effectLst/>
                          <a:latin typeface="Calibri" panose="020F0502020204030204" pitchFamily="34" charset="0"/>
                        </a:rPr>
                        <a:t>&gt; Conforter le centre-ville et privilégier la proximité des services et commerces</a:t>
                      </a:r>
                      <a:endParaRPr lang="fr-FR" sz="1100" b="0" i="0" u="none" strike="noStrike" dirty="0">
                        <a:solidFill>
                          <a:srgbClr val="000000"/>
                        </a:solidFill>
                        <a:effectLst/>
                        <a:latin typeface="Calibri" panose="020F0502020204030204" pitchFamily="34" charset="0"/>
                      </a:endParaRPr>
                    </a:p>
                  </a:txBody>
                  <a:tcPr marL="7620" marR="7620" marT="7620" marB="0" anchor="b">
                    <a:solidFill>
                      <a:srgbClr val="FCEFE8"/>
                    </a:solidFill>
                  </a:tcPr>
                </a:tc>
                <a:extLst>
                  <a:ext uri="{0D108BD9-81ED-4DB2-BD59-A6C34878D82A}">
                    <a16:rowId xmlns:a16="http://schemas.microsoft.com/office/drawing/2014/main" val="1129649028"/>
                  </a:ext>
                </a:extLst>
              </a:tr>
              <a:tr h="0">
                <a:tc vMerge="1">
                  <a:txBody>
                    <a:bodyPr/>
                    <a:lstStyle/>
                    <a:p>
                      <a:endParaRPr lang="fr-FR"/>
                    </a:p>
                  </a:txBody>
                  <a:tcPr>
                    <a:solidFill>
                      <a:schemeClr val="accent4">
                        <a:lumMod val="20000"/>
                        <a:lumOff val="80000"/>
                      </a:schemeClr>
                    </a:solidFill>
                  </a:tcPr>
                </a:tc>
                <a:tc>
                  <a:txBody>
                    <a:bodyPr/>
                    <a:lstStyle/>
                    <a:p>
                      <a:pPr marL="0" algn="l" defTabSz="457200" rtl="0" eaLnBrk="1" fontAlgn="b" latinLnBrk="0" hangingPunct="1"/>
                      <a:r>
                        <a:rPr lang="fr-FR" sz="1100" b="0" i="0" u="none" strike="noStrike" kern="1200">
                          <a:solidFill>
                            <a:srgbClr val="000000"/>
                          </a:solidFill>
                          <a:effectLst/>
                          <a:latin typeface="Calibri" panose="020F0502020204030204" pitchFamily="34" charset="0"/>
                          <a:ea typeface="+mn-ea"/>
                          <a:cs typeface="+mn-cs"/>
                        </a:rPr>
                        <a:t>&gt; Favoriser une offre en transports en commun efficiente (lieux de desserte, temps de trajet…)</a:t>
                      </a:r>
                      <a:endParaRPr lang="fr-FR" sz="1100" b="0" i="0" u="none" strike="noStrike" kern="1200" dirty="0">
                        <a:solidFill>
                          <a:srgbClr val="000000"/>
                        </a:solidFill>
                        <a:effectLst/>
                        <a:latin typeface="Calibri" panose="020F0502020204030204" pitchFamily="34" charset="0"/>
                        <a:ea typeface="+mn-ea"/>
                        <a:cs typeface="+mn-cs"/>
                      </a:endParaRPr>
                    </a:p>
                  </a:txBody>
                  <a:tcPr marL="7620" marR="7620" marT="7620" marB="0" anchor="b">
                    <a:solidFill>
                      <a:srgbClr val="FCEFE8"/>
                    </a:solidFill>
                  </a:tcPr>
                </a:tc>
                <a:extLst>
                  <a:ext uri="{0D108BD9-81ED-4DB2-BD59-A6C34878D82A}">
                    <a16:rowId xmlns:a16="http://schemas.microsoft.com/office/drawing/2014/main" val="3073507506"/>
                  </a:ext>
                </a:extLst>
              </a:tr>
              <a:tr h="0">
                <a:tc vMerge="1">
                  <a:txBody>
                    <a:bodyPr/>
                    <a:lstStyle/>
                    <a:p>
                      <a:endParaRPr lang="fr-FR"/>
                    </a:p>
                  </a:txBody>
                  <a:tcPr>
                    <a:solidFill>
                      <a:schemeClr val="accent4">
                        <a:lumMod val="20000"/>
                        <a:lumOff val="80000"/>
                      </a:schemeClr>
                    </a:solidFill>
                  </a:tcPr>
                </a:tc>
                <a:tc>
                  <a:txBody>
                    <a:bodyPr/>
                    <a:lstStyle/>
                    <a:p>
                      <a:pPr algn="l" fontAlgn="b"/>
                      <a:r>
                        <a:rPr lang="fr-FR" sz="1100" b="0" i="0" u="none" strike="noStrike">
                          <a:solidFill>
                            <a:srgbClr val="000000"/>
                          </a:solidFill>
                          <a:effectLst/>
                          <a:latin typeface="Calibri" panose="020F0502020204030204" pitchFamily="34" charset="0"/>
                        </a:rPr>
                        <a:t>&gt; Densités à développer</a:t>
                      </a:r>
                      <a:endParaRPr lang="fr-FR" sz="1100" b="0" i="0" u="none" strike="noStrike" dirty="0">
                        <a:solidFill>
                          <a:srgbClr val="000000"/>
                        </a:solidFill>
                        <a:effectLst/>
                        <a:latin typeface="Calibri" panose="020F0502020204030204" pitchFamily="34" charset="0"/>
                      </a:endParaRPr>
                    </a:p>
                  </a:txBody>
                  <a:tcPr marL="7620" marR="7620" marT="7620" marB="0" anchor="b">
                    <a:solidFill>
                      <a:srgbClr val="FCEFE8"/>
                    </a:solidFill>
                  </a:tcPr>
                </a:tc>
                <a:extLst>
                  <a:ext uri="{0D108BD9-81ED-4DB2-BD59-A6C34878D82A}">
                    <a16:rowId xmlns:a16="http://schemas.microsoft.com/office/drawing/2014/main" val="1173811925"/>
                  </a:ext>
                </a:extLst>
              </a:tr>
              <a:tr h="0">
                <a:tc vMerge="1">
                  <a:txBody>
                    <a:bodyPr/>
                    <a:lstStyle/>
                    <a:p>
                      <a:endParaRPr lang="fr-FR"/>
                    </a:p>
                  </a:txBody>
                  <a:tcPr>
                    <a:solidFill>
                      <a:schemeClr val="accent4">
                        <a:lumMod val="20000"/>
                        <a:lumOff val="80000"/>
                      </a:schemeClr>
                    </a:solidFill>
                  </a:tcPr>
                </a:tc>
                <a:tc>
                  <a:txBody>
                    <a:bodyPr/>
                    <a:lstStyle/>
                    <a:p>
                      <a:pPr algn="l" fontAlgn="b"/>
                      <a:r>
                        <a:rPr lang="fr-FR" sz="1100" b="0" i="0" u="none" strike="noStrike" dirty="0">
                          <a:solidFill>
                            <a:schemeClr val="tx1"/>
                          </a:solidFill>
                          <a:effectLst/>
                          <a:latin typeface="Calibri" panose="020F0502020204030204" pitchFamily="34" charset="0"/>
                        </a:rPr>
                        <a:t>&gt; Mobilisation des espaces libres dans l’enveloppe urbaine artificialisée : </a:t>
                      </a:r>
                      <a:r>
                        <a:rPr lang="fr-FR" sz="1100" b="1" i="0" u="none" strike="noStrike" dirty="0">
                          <a:solidFill>
                            <a:srgbClr val="008000"/>
                          </a:solidFill>
                          <a:effectLst/>
                          <a:latin typeface="Calibri" panose="020F0502020204030204" pitchFamily="34" charset="0"/>
                        </a:rPr>
                        <a:t>affiner en Janvier 2023</a:t>
                      </a:r>
                      <a:endParaRPr lang="fr-FR" sz="1100" b="0" i="0" u="none" strike="noStrike" dirty="0">
                        <a:solidFill>
                          <a:srgbClr val="FF0000"/>
                        </a:solidFill>
                        <a:effectLst/>
                        <a:latin typeface="Calibri" panose="020F0502020204030204" pitchFamily="34" charset="0"/>
                      </a:endParaRPr>
                    </a:p>
                  </a:txBody>
                  <a:tcPr marL="7620" marR="7620" marT="7620" marB="0" anchor="b">
                    <a:solidFill>
                      <a:srgbClr val="FCEFE8"/>
                    </a:solidFill>
                  </a:tcPr>
                </a:tc>
                <a:extLst>
                  <a:ext uri="{0D108BD9-81ED-4DB2-BD59-A6C34878D82A}">
                    <a16:rowId xmlns:a16="http://schemas.microsoft.com/office/drawing/2014/main" val="2730595143"/>
                  </a:ext>
                </a:extLst>
              </a:tr>
            </a:tbl>
          </a:graphicData>
        </a:graphic>
      </p:graphicFrame>
      <p:grpSp>
        <p:nvGrpSpPr>
          <p:cNvPr id="2" name="Groupe 1">
            <a:extLst>
              <a:ext uri="{FF2B5EF4-FFF2-40B4-BE49-F238E27FC236}">
                <a16:creationId xmlns:a16="http://schemas.microsoft.com/office/drawing/2014/main" id="{D1FD2606-739A-FD50-46A6-0F020DA44A33}"/>
              </a:ext>
            </a:extLst>
          </p:cNvPr>
          <p:cNvGrpSpPr/>
          <p:nvPr/>
        </p:nvGrpSpPr>
        <p:grpSpPr>
          <a:xfrm>
            <a:off x="2412875" y="3531562"/>
            <a:ext cx="4705102" cy="3326437"/>
            <a:chOff x="20259" y="599687"/>
            <a:chExt cx="8852115" cy="6258313"/>
          </a:xfrm>
        </p:grpSpPr>
        <p:pic>
          <p:nvPicPr>
            <p:cNvPr id="3" name="Image 2" descr="Une image contenant carte&#10;&#10;Description générée automatiquement">
              <a:extLst>
                <a:ext uri="{FF2B5EF4-FFF2-40B4-BE49-F238E27FC236}">
                  <a16:creationId xmlns:a16="http://schemas.microsoft.com/office/drawing/2014/main" id="{7B0EB808-02B7-6F93-FCC0-F0C1AA58FE8E}"/>
                </a:ext>
              </a:extLst>
            </p:cNvPr>
            <p:cNvPicPr>
              <a:picLocks noChangeAspect="1"/>
            </p:cNvPicPr>
            <p:nvPr/>
          </p:nvPicPr>
          <p:blipFill>
            <a:blip r:embed="rId2"/>
            <a:stretch>
              <a:fillRect/>
            </a:stretch>
          </p:blipFill>
          <p:spPr>
            <a:xfrm>
              <a:off x="20259" y="599687"/>
              <a:ext cx="8852115" cy="6258313"/>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02198C2F-DD24-0C46-7BDE-9C8E17078F51}"/>
                </a:ext>
              </a:extLst>
            </p:cNvPr>
            <p:cNvPicPr>
              <a:picLocks noChangeAspect="1"/>
            </p:cNvPicPr>
            <p:nvPr/>
          </p:nvPicPr>
          <p:blipFill rotWithShape="1">
            <a:blip r:embed="rId3"/>
            <a:srcRect l="3710" r="7135"/>
            <a:stretch/>
          </p:blipFill>
          <p:spPr>
            <a:xfrm>
              <a:off x="109821" y="1601167"/>
              <a:ext cx="1148486" cy="3806070"/>
            </a:xfrm>
            <a:prstGeom prst="rect">
              <a:avLst/>
            </a:prstGeom>
          </p:spPr>
        </p:pic>
      </p:grpSp>
    </p:spTree>
    <p:extLst>
      <p:ext uri="{BB962C8B-B14F-4D97-AF65-F5344CB8AC3E}">
        <p14:creationId xmlns:p14="http://schemas.microsoft.com/office/powerpoint/2010/main" val="104891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E1DD9A-6B3C-49EC-B93F-604974DDB644}"/>
              </a:ext>
            </a:extLst>
          </p:cNvPr>
          <p:cNvSpPr/>
          <p:nvPr/>
        </p:nvSpPr>
        <p:spPr>
          <a:xfrm>
            <a:off x="-1" y="68609"/>
            <a:ext cx="8887625" cy="830997"/>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fr-FR" sz="2400" b="1" dirty="0">
                <a:solidFill>
                  <a:srgbClr val="257195"/>
                </a:solidFill>
                <a:latin typeface="Trebuchet MS" panose="020B0603020202020204"/>
              </a:rPr>
              <a:t>Espaces consommés entre 2012 et 2021 : 21,11 ha à vocation d’habitat pour 197 logements</a:t>
            </a:r>
          </a:p>
        </p:txBody>
      </p:sp>
      <p:sp>
        <p:nvSpPr>
          <p:cNvPr id="6" name="ZoneTexte 5">
            <a:extLst>
              <a:ext uri="{FF2B5EF4-FFF2-40B4-BE49-F238E27FC236}">
                <a16:creationId xmlns:a16="http://schemas.microsoft.com/office/drawing/2014/main" id="{37003923-5E3A-4563-B941-4BF34B80F686}"/>
              </a:ext>
            </a:extLst>
          </p:cNvPr>
          <p:cNvSpPr txBox="1"/>
          <p:nvPr/>
        </p:nvSpPr>
        <p:spPr>
          <a:xfrm>
            <a:off x="-1" y="6596390"/>
            <a:ext cx="296539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Trebuchet MS" panose="020B0603020202020204"/>
                <a:ea typeface="+mn-ea"/>
                <a:cs typeface="+mn-cs"/>
              </a:rPr>
              <a:t>Metropolis </a:t>
            </a:r>
          </a:p>
        </p:txBody>
      </p:sp>
      <p:sp>
        <p:nvSpPr>
          <p:cNvPr id="13" name="Espace réservé du numéro de diapositive 5">
            <a:extLst>
              <a:ext uri="{FF2B5EF4-FFF2-40B4-BE49-F238E27FC236}">
                <a16:creationId xmlns:a16="http://schemas.microsoft.com/office/drawing/2014/main" id="{ECD5D535-7A17-4F20-99F2-0FF2954A4EA2}"/>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2FC32BE3-B112-4329-A61C-BBB15398E0E5}"/>
              </a:ext>
            </a:extLst>
          </p:cNvPr>
          <p:cNvSpPr/>
          <p:nvPr/>
        </p:nvSpPr>
        <p:spPr>
          <a:xfrm>
            <a:off x="255887" y="1014207"/>
            <a:ext cx="8806631" cy="5386090"/>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fr-FR" sz="1600" dirty="0"/>
              <a:t>Lors de 10 dernières années, 197 logements neufs ont été construits à Saint-Denis-de-Pile : </a:t>
            </a:r>
          </a:p>
          <a:p>
            <a:pPr marL="742950" lvl="1" indent="-285750" algn="just">
              <a:spcAft>
                <a:spcPts val="600"/>
              </a:spcAft>
              <a:buFont typeface="Arial" panose="020B0604020202020204" pitchFamily="34" charset="0"/>
              <a:buChar char="•"/>
            </a:pPr>
            <a:r>
              <a:rPr lang="fr-FR" sz="1600" b="1" dirty="0"/>
              <a:t>93,43%</a:t>
            </a:r>
            <a:r>
              <a:rPr lang="fr-FR" sz="1600" dirty="0"/>
              <a:t> en </a:t>
            </a:r>
            <a:r>
              <a:rPr lang="fr-FR" sz="1600" b="1" dirty="0"/>
              <a:t>individuel</a:t>
            </a:r>
            <a:r>
              <a:rPr lang="fr-FR" sz="1600" dirty="0"/>
              <a:t> </a:t>
            </a:r>
            <a:r>
              <a:rPr lang="fr-FR" sz="1600" b="1" dirty="0"/>
              <a:t>pur</a:t>
            </a:r>
            <a:r>
              <a:rPr lang="fr-FR" sz="1600" dirty="0"/>
              <a:t>, avec une surface moyenne de </a:t>
            </a:r>
            <a:r>
              <a:rPr lang="fr-FR" sz="1600" b="1" dirty="0"/>
              <a:t>1167 m² </a:t>
            </a:r>
            <a:r>
              <a:rPr lang="fr-FR" sz="1600" dirty="0"/>
              <a:t>par logement</a:t>
            </a:r>
          </a:p>
          <a:p>
            <a:pPr marL="742950" lvl="1" indent="-285750" algn="just">
              <a:spcAft>
                <a:spcPts val="600"/>
              </a:spcAft>
              <a:buFont typeface="Arial" panose="020B0604020202020204" pitchFamily="34" charset="0"/>
              <a:buChar char="•"/>
            </a:pPr>
            <a:r>
              <a:rPr lang="fr-FR" sz="1600" b="1" dirty="0"/>
              <a:t>5,31%</a:t>
            </a:r>
            <a:r>
              <a:rPr lang="fr-FR" sz="1600" dirty="0"/>
              <a:t> en </a:t>
            </a:r>
            <a:r>
              <a:rPr lang="fr-FR" sz="1600" b="1" dirty="0"/>
              <a:t>individuel groupé</a:t>
            </a:r>
            <a:r>
              <a:rPr lang="fr-FR" sz="1600" dirty="0"/>
              <a:t>, avec une surface moyenne consommée de </a:t>
            </a:r>
            <a:r>
              <a:rPr lang="fr-FR" sz="1600" b="1" dirty="0"/>
              <a:t>561 m²</a:t>
            </a:r>
          </a:p>
          <a:p>
            <a:pPr marL="742950" lvl="1" indent="-285750" algn="just">
              <a:spcAft>
                <a:spcPts val="600"/>
              </a:spcAft>
              <a:buFont typeface="Arial" panose="020B0604020202020204" pitchFamily="34" charset="0"/>
              <a:buChar char="•"/>
            </a:pPr>
            <a:r>
              <a:rPr lang="fr-FR" sz="1600" dirty="0"/>
              <a:t>Seulement </a:t>
            </a:r>
            <a:r>
              <a:rPr lang="fr-FR" sz="1600" b="1" dirty="0"/>
              <a:t>1,26%</a:t>
            </a:r>
            <a:r>
              <a:rPr lang="fr-FR" sz="1600" dirty="0"/>
              <a:t> en </a:t>
            </a:r>
            <a:r>
              <a:rPr lang="fr-FR" sz="1600" b="1" dirty="0"/>
              <a:t>collectif</a:t>
            </a:r>
            <a:r>
              <a:rPr lang="fr-FR" sz="1600" dirty="0"/>
              <a:t>, avec une surface moyenne consommée de </a:t>
            </a:r>
            <a:r>
              <a:rPr lang="fr-FR" sz="1600" b="1" dirty="0"/>
              <a:t>332 m²</a:t>
            </a:r>
          </a:p>
          <a:p>
            <a:pPr marL="742950" lvl="1" indent="-285750" algn="just">
              <a:spcAft>
                <a:spcPts val="600"/>
              </a:spcAft>
              <a:buFont typeface="Arial" panose="020B0604020202020204" pitchFamily="34" charset="0"/>
              <a:buChar char="•"/>
            </a:pPr>
            <a:endParaRPr lang="fr-FR" sz="1600" dirty="0"/>
          </a:p>
          <a:p>
            <a:pPr marL="0" lvl="1" indent="265113" algn="just">
              <a:spcAft>
                <a:spcPts val="600"/>
              </a:spcAft>
              <a:buFont typeface="Arial" panose="020B0604020202020204" pitchFamily="34" charset="0"/>
              <a:buChar char="•"/>
            </a:pPr>
            <a:r>
              <a:rPr lang="fr-FR" sz="1600" b="1" dirty="0">
                <a:effectLst>
                  <a:outerShdw blurRad="38100" dist="38100" dir="2700000" algn="tl">
                    <a:srgbClr val="000000">
                      <a:alpha val="43137"/>
                    </a:srgbClr>
                  </a:outerShdw>
                </a:effectLst>
              </a:rPr>
              <a:t>La surface brute référente par logement est de 1072m², soit une densité moyenne de 9 logements à l’hectare.</a:t>
            </a:r>
          </a:p>
          <a:p>
            <a:pPr marL="0" lvl="1" algn="just">
              <a:spcAft>
                <a:spcPts val="600"/>
              </a:spcAft>
            </a:pPr>
            <a:endParaRPr lang="fr-FR" sz="1200" b="1" dirty="0">
              <a:effectLst>
                <a:outerShdw blurRad="38100" dist="38100" dir="2700000" algn="tl">
                  <a:srgbClr val="000000">
                    <a:alpha val="43137"/>
                  </a:srgbClr>
                </a:outerShdw>
              </a:effectLst>
            </a:endParaRPr>
          </a:p>
          <a:p>
            <a:pPr marL="0" lvl="1" algn="just">
              <a:spcAft>
                <a:spcPts val="600"/>
              </a:spcAft>
            </a:pPr>
            <a:r>
              <a:rPr lang="fr-FR" sz="1200" i="1" dirty="0"/>
              <a:t>*La surface brute intègre les éléments de réseaux, voirie et équipements communs qui s’ajoutent à la surface nette.</a:t>
            </a:r>
          </a:p>
          <a:p>
            <a:pPr marL="0" lvl="1" algn="just">
              <a:spcAft>
                <a:spcPts val="600"/>
              </a:spcAft>
            </a:pPr>
            <a:endParaRPr lang="fr-FR" sz="1200" i="1" dirty="0"/>
          </a:p>
          <a:p>
            <a:pPr marL="0" lvl="1" algn="just">
              <a:spcAft>
                <a:spcPts val="600"/>
              </a:spcAft>
            </a:pPr>
            <a:endParaRPr lang="fr-FR" sz="1200" i="1" dirty="0"/>
          </a:p>
          <a:p>
            <a:pPr marL="0" lvl="1" algn="just">
              <a:spcAft>
                <a:spcPts val="600"/>
              </a:spcAft>
            </a:pPr>
            <a:endParaRPr lang="fr-FR" sz="1200" i="1" dirty="0"/>
          </a:p>
          <a:p>
            <a:pPr marL="0" lvl="1" algn="just">
              <a:spcAft>
                <a:spcPts val="600"/>
              </a:spcAft>
            </a:pPr>
            <a:endParaRPr lang="fr-FR" sz="1200" i="1" dirty="0"/>
          </a:p>
          <a:p>
            <a:pPr marL="0" lvl="1" algn="just">
              <a:spcAft>
                <a:spcPts val="600"/>
              </a:spcAft>
            </a:pPr>
            <a:endParaRPr lang="fr-FR" sz="1200" i="1" dirty="0"/>
          </a:p>
          <a:p>
            <a:pPr marL="0" lvl="1" algn="just">
              <a:spcAft>
                <a:spcPts val="600"/>
              </a:spcAft>
            </a:pPr>
            <a:endParaRPr lang="fr-FR" sz="1200" i="1" dirty="0"/>
          </a:p>
          <a:p>
            <a:pPr marL="0" lvl="1" algn="just">
              <a:spcAft>
                <a:spcPts val="600"/>
              </a:spcAft>
            </a:pPr>
            <a:endParaRPr lang="fr-FR" sz="1200" i="1" dirty="0"/>
          </a:p>
          <a:p>
            <a:pPr marL="0" lvl="1" algn="just">
              <a:spcAft>
                <a:spcPts val="600"/>
              </a:spcAft>
            </a:pPr>
            <a:endParaRPr lang="fr-FR" sz="1200" i="1" dirty="0"/>
          </a:p>
          <a:p>
            <a:pPr marL="0" lvl="1" algn="just">
              <a:spcAft>
                <a:spcPts val="600"/>
              </a:spcAft>
            </a:pPr>
            <a:r>
              <a:rPr lang="fr-FR" sz="1600" i="1" dirty="0"/>
              <a:t>Les densités par type de habitat varient de 8 logements/ha (individuel pur) à 30 logements/hectare (collectif) en passant par 18 logements/hectare (individuel groupé).</a:t>
            </a:r>
          </a:p>
        </p:txBody>
      </p:sp>
      <p:graphicFrame>
        <p:nvGraphicFramePr>
          <p:cNvPr id="2" name="Tableau 1">
            <a:extLst>
              <a:ext uri="{FF2B5EF4-FFF2-40B4-BE49-F238E27FC236}">
                <a16:creationId xmlns:a16="http://schemas.microsoft.com/office/drawing/2014/main" id="{D1FC782B-7EFA-49FD-BBD3-A751C605B1E9}"/>
              </a:ext>
            </a:extLst>
          </p:cNvPr>
          <p:cNvGraphicFramePr>
            <a:graphicFrameLocks noGrp="1"/>
          </p:cNvGraphicFramePr>
          <p:nvPr/>
        </p:nvGraphicFramePr>
        <p:xfrm>
          <a:off x="360472" y="3707252"/>
          <a:ext cx="8597459" cy="2006912"/>
        </p:xfrm>
        <a:graphic>
          <a:graphicData uri="http://schemas.openxmlformats.org/drawingml/2006/table">
            <a:tbl>
              <a:tblPr/>
              <a:tblGrid>
                <a:gridCol w="4993453">
                  <a:extLst>
                    <a:ext uri="{9D8B030D-6E8A-4147-A177-3AD203B41FA5}">
                      <a16:colId xmlns:a16="http://schemas.microsoft.com/office/drawing/2014/main" val="2270992473"/>
                    </a:ext>
                  </a:extLst>
                </a:gridCol>
                <a:gridCol w="1001551">
                  <a:extLst>
                    <a:ext uri="{9D8B030D-6E8A-4147-A177-3AD203B41FA5}">
                      <a16:colId xmlns:a16="http://schemas.microsoft.com/office/drawing/2014/main" val="530217921"/>
                    </a:ext>
                  </a:extLst>
                </a:gridCol>
                <a:gridCol w="906916">
                  <a:extLst>
                    <a:ext uri="{9D8B030D-6E8A-4147-A177-3AD203B41FA5}">
                      <a16:colId xmlns:a16="http://schemas.microsoft.com/office/drawing/2014/main" val="398405252"/>
                    </a:ext>
                  </a:extLst>
                </a:gridCol>
                <a:gridCol w="772782">
                  <a:extLst>
                    <a:ext uri="{9D8B030D-6E8A-4147-A177-3AD203B41FA5}">
                      <a16:colId xmlns:a16="http://schemas.microsoft.com/office/drawing/2014/main" val="271362849"/>
                    </a:ext>
                  </a:extLst>
                </a:gridCol>
                <a:gridCol w="922757">
                  <a:extLst>
                    <a:ext uri="{9D8B030D-6E8A-4147-A177-3AD203B41FA5}">
                      <a16:colId xmlns:a16="http://schemas.microsoft.com/office/drawing/2014/main" val="1055218233"/>
                    </a:ext>
                  </a:extLst>
                </a:gridCol>
              </a:tblGrid>
              <a:tr h="848292">
                <a:tc>
                  <a:txBody>
                    <a:bodyPr/>
                    <a:lstStyle/>
                    <a:p>
                      <a:pPr algn="l" fontAlgn="b"/>
                      <a:endParaRPr lang="fr-FR" sz="1400" b="0" i="0" u="none" strike="noStrike" dirty="0">
                        <a:solidFill>
                          <a:srgbClr val="000000"/>
                        </a:solidFill>
                        <a:effectLst/>
                        <a:highlight>
                          <a:srgbClr val="FFFF00"/>
                        </a:highlight>
                        <a:latin typeface="Calibri" panose="020F0502020204030204" pitchFamily="34" charset="0"/>
                      </a:endParaRPr>
                    </a:p>
                  </a:txBody>
                  <a:tcPr marL="7896" marR="7896" marT="789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fr-FR" sz="1400" b="1" i="0" u="none" strike="noStrike" dirty="0">
                          <a:solidFill>
                            <a:srgbClr val="000000"/>
                          </a:solidFill>
                          <a:effectLst/>
                          <a:latin typeface="Calibri" panose="020F0502020204030204" pitchFamily="34" charset="0"/>
                        </a:rPr>
                        <a:t>Nombre de logement</a:t>
                      </a:r>
                    </a:p>
                  </a:txBody>
                  <a:tcPr marL="7896" marR="7896" marT="789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1" i="0" u="none" strike="noStrike" dirty="0">
                          <a:solidFill>
                            <a:srgbClr val="000000"/>
                          </a:solidFill>
                          <a:effectLst/>
                          <a:latin typeface="Calibri" panose="020F0502020204030204" pitchFamily="34" charset="0"/>
                        </a:rPr>
                        <a:t>Surface en ha</a:t>
                      </a:r>
                    </a:p>
                  </a:txBody>
                  <a:tcPr marL="7896" marR="7896" marT="789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1" i="0" u="none" strike="noStrike" dirty="0">
                          <a:solidFill>
                            <a:srgbClr val="000000"/>
                          </a:solidFill>
                          <a:effectLst/>
                          <a:latin typeface="Calibri" panose="020F0502020204030204" pitchFamily="34" charset="0"/>
                        </a:rPr>
                        <a:t>%</a:t>
                      </a:r>
                    </a:p>
                  </a:txBody>
                  <a:tcPr marL="7896" marR="7896" marT="789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1" i="0" u="none" strike="noStrike" dirty="0">
                          <a:solidFill>
                            <a:srgbClr val="000000"/>
                          </a:solidFill>
                          <a:effectLst/>
                          <a:latin typeface="Calibri" panose="020F0502020204030204" pitchFamily="34" charset="0"/>
                        </a:rPr>
                        <a:t>Surface moyenne en m²</a:t>
                      </a:r>
                    </a:p>
                  </a:txBody>
                  <a:tcPr marL="7896" marR="7896" marT="7896"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812990"/>
                  </a:ext>
                </a:extLst>
              </a:tr>
              <a:tr h="289655">
                <a:tc>
                  <a:txBody>
                    <a:bodyPr/>
                    <a:lstStyle/>
                    <a:p>
                      <a:pPr algn="l" fontAlgn="b"/>
                      <a:r>
                        <a:rPr lang="fr-FR" sz="1400" b="1" i="0" u="none" strike="noStrike" dirty="0">
                          <a:solidFill>
                            <a:srgbClr val="000000"/>
                          </a:solidFill>
                          <a:effectLst/>
                          <a:latin typeface="Calibri" panose="020F0502020204030204" pitchFamily="34" charset="0"/>
                        </a:rPr>
                        <a:t>Habitat</a:t>
                      </a:r>
                    </a:p>
                  </a:txBody>
                  <a:tcPr marL="7896" marR="7896" marT="7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1400" b="1" i="0" u="none" strike="noStrike" dirty="0">
                          <a:solidFill>
                            <a:srgbClr val="000000"/>
                          </a:solidFill>
                          <a:effectLst/>
                          <a:latin typeface="Calibri" panose="020F0502020204030204" pitchFamily="34" charset="0"/>
                        </a:rPr>
                        <a:t>197</a:t>
                      </a:r>
                    </a:p>
                  </a:txBody>
                  <a:tcPr marL="7896" marR="7896" marT="789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1400" b="1" i="0" u="none" strike="noStrike" dirty="0">
                          <a:solidFill>
                            <a:srgbClr val="000000"/>
                          </a:solidFill>
                          <a:effectLst/>
                          <a:latin typeface="Calibri" panose="020F0502020204030204" pitchFamily="34" charset="0"/>
                        </a:rPr>
                        <a:t>21,11</a:t>
                      </a:r>
                    </a:p>
                  </a:txBody>
                  <a:tcPr marL="7896" marR="7896" marT="789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1400" b="1" i="0" u="none" strike="noStrike" dirty="0">
                          <a:solidFill>
                            <a:srgbClr val="000000"/>
                          </a:solidFill>
                          <a:effectLst/>
                          <a:latin typeface="Calibri" panose="020F0502020204030204" pitchFamily="34" charset="0"/>
                        </a:rPr>
                        <a:t>100%</a:t>
                      </a:r>
                    </a:p>
                  </a:txBody>
                  <a:tcPr marL="7896" marR="7896" marT="789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fr-FR" sz="1400" b="1" i="0" u="none" strike="noStrike" dirty="0">
                          <a:solidFill>
                            <a:srgbClr val="000000"/>
                          </a:solidFill>
                          <a:effectLst/>
                          <a:latin typeface="Calibri" panose="020F0502020204030204" pitchFamily="34" charset="0"/>
                        </a:rPr>
                        <a:t>1071,63</a:t>
                      </a:r>
                    </a:p>
                  </a:txBody>
                  <a:tcPr marL="7896" marR="7896" marT="789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26473980"/>
                  </a:ext>
                </a:extLst>
              </a:tr>
              <a:tr h="289655">
                <a:tc>
                  <a:txBody>
                    <a:bodyPr/>
                    <a:lstStyle/>
                    <a:p>
                      <a:pPr algn="l" fontAlgn="b"/>
                      <a:r>
                        <a:rPr lang="fr-FR" sz="1400" b="1" i="0" u="none" strike="noStrike" dirty="0">
                          <a:solidFill>
                            <a:srgbClr val="000000"/>
                          </a:solidFill>
                          <a:effectLst/>
                          <a:latin typeface="Calibri" panose="020F0502020204030204" pitchFamily="34" charset="0"/>
                        </a:rPr>
                        <a:t>Individuel pur </a:t>
                      </a:r>
                      <a:r>
                        <a:rPr lang="fr-FR" sz="1200" b="0" i="0" u="none" strike="noStrike" dirty="0">
                          <a:solidFill>
                            <a:srgbClr val="000000"/>
                          </a:solidFill>
                          <a:effectLst/>
                          <a:latin typeface="Calibri" panose="020F0502020204030204" pitchFamily="34" charset="0"/>
                        </a:rPr>
                        <a:t>(1 logement)</a:t>
                      </a:r>
                      <a:endParaRPr lang="fr-FR" sz="1400" b="0" i="0" u="none" strike="noStrike" dirty="0">
                        <a:solidFill>
                          <a:srgbClr val="000000"/>
                        </a:solidFill>
                        <a:effectLst/>
                        <a:latin typeface="Calibri" panose="020F0502020204030204" pitchFamily="34" charset="0"/>
                      </a:endParaRPr>
                    </a:p>
                  </a:txBody>
                  <a:tcPr marL="7896" marR="7896" marT="7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fr-FR" sz="1400" b="0" i="0" u="none" strike="noStrike" dirty="0">
                          <a:solidFill>
                            <a:srgbClr val="000000"/>
                          </a:solidFill>
                          <a:effectLst/>
                          <a:latin typeface="Calibri" panose="020F0502020204030204" pitchFamily="34" charset="0"/>
                        </a:rPr>
                        <a:t>169</a:t>
                      </a:r>
                    </a:p>
                  </a:txBody>
                  <a:tcPr marL="7896" marR="7896" marT="789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fr-FR" sz="1400" b="0" i="0" u="none" strike="noStrike" dirty="0">
                          <a:solidFill>
                            <a:srgbClr val="000000"/>
                          </a:solidFill>
                          <a:effectLst/>
                          <a:latin typeface="Calibri" panose="020F0502020204030204" pitchFamily="34" charset="0"/>
                        </a:rPr>
                        <a:t>19,72</a:t>
                      </a:r>
                    </a:p>
                  </a:txBody>
                  <a:tcPr marL="7896" marR="7896" marT="789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fr-FR" sz="1400" b="0" i="0" u="none" strike="noStrike" dirty="0">
                          <a:solidFill>
                            <a:srgbClr val="000000"/>
                          </a:solidFill>
                          <a:effectLst/>
                          <a:latin typeface="Calibri" panose="020F0502020204030204" pitchFamily="34" charset="0"/>
                        </a:rPr>
                        <a:t>93,43%</a:t>
                      </a:r>
                    </a:p>
                  </a:txBody>
                  <a:tcPr marL="7896" marR="7896" marT="789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fr-FR" sz="1400" b="0" i="0" u="none" strike="noStrike" dirty="0">
                          <a:solidFill>
                            <a:srgbClr val="000000"/>
                          </a:solidFill>
                          <a:effectLst/>
                          <a:latin typeface="Calibri" panose="020F0502020204030204" pitchFamily="34" charset="0"/>
                        </a:rPr>
                        <a:t>1167,07</a:t>
                      </a:r>
                    </a:p>
                  </a:txBody>
                  <a:tcPr marL="7896" marR="7896" marT="789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0413367"/>
                  </a:ext>
                </a:extLst>
              </a:tr>
              <a:tr h="289655">
                <a:tc>
                  <a:txBody>
                    <a:bodyPr/>
                    <a:lstStyle/>
                    <a:p>
                      <a:pPr algn="l" fontAlgn="b"/>
                      <a:r>
                        <a:rPr lang="fr-FR" sz="1400" b="1" i="0" u="none" strike="noStrike" dirty="0">
                          <a:solidFill>
                            <a:srgbClr val="000000"/>
                          </a:solidFill>
                          <a:effectLst/>
                          <a:latin typeface="Calibri" panose="020F0502020204030204" pitchFamily="34" charset="0"/>
                        </a:rPr>
                        <a:t>Individuel groupé </a:t>
                      </a:r>
                      <a:r>
                        <a:rPr lang="fr-FR" sz="1200" b="0" i="0" u="none" strike="noStrike" dirty="0">
                          <a:solidFill>
                            <a:srgbClr val="000000"/>
                          </a:solidFill>
                          <a:effectLst/>
                          <a:latin typeface="Calibri" panose="020F0502020204030204" pitchFamily="34" charset="0"/>
                        </a:rPr>
                        <a:t>(plusieurs logements créés lors d'une même opération)</a:t>
                      </a:r>
                      <a:endParaRPr lang="fr-FR" sz="1400" b="0" i="0" u="none" strike="noStrike" dirty="0">
                        <a:solidFill>
                          <a:srgbClr val="000000"/>
                        </a:solidFill>
                        <a:effectLst/>
                        <a:latin typeface="Calibri" panose="020F0502020204030204" pitchFamily="34" charset="0"/>
                      </a:endParaRPr>
                    </a:p>
                  </a:txBody>
                  <a:tcPr marL="7896" marR="7896" marT="7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fr-FR" sz="1400" b="0" i="0" u="none" strike="noStrike" dirty="0">
                          <a:solidFill>
                            <a:srgbClr val="000000"/>
                          </a:solidFill>
                          <a:effectLst/>
                          <a:latin typeface="Calibri" panose="020F0502020204030204" pitchFamily="34" charset="0"/>
                        </a:rPr>
                        <a:t>20</a:t>
                      </a:r>
                    </a:p>
                  </a:txBody>
                  <a:tcPr marL="7896" marR="7896" marT="7896"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fr-FR" sz="1400" b="0" i="0" u="none" strike="noStrike" dirty="0">
                          <a:solidFill>
                            <a:srgbClr val="000000"/>
                          </a:solidFill>
                          <a:effectLst/>
                          <a:latin typeface="Calibri" panose="020F0502020204030204" pitchFamily="34" charset="0"/>
                        </a:rPr>
                        <a:t>1,12</a:t>
                      </a:r>
                    </a:p>
                  </a:txBody>
                  <a:tcPr marL="7896" marR="7896" marT="7896" marB="0" anchor="b">
                    <a:lnL>
                      <a:noFill/>
                    </a:lnL>
                    <a:lnR>
                      <a:noFill/>
                    </a:lnR>
                    <a:lnT>
                      <a:noFill/>
                    </a:lnT>
                    <a:lnB>
                      <a:noFill/>
                    </a:lnB>
                  </a:tcPr>
                </a:tc>
                <a:tc>
                  <a:txBody>
                    <a:bodyPr/>
                    <a:lstStyle/>
                    <a:p>
                      <a:pPr algn="r" fontAlgn="b"/>
                      <a:r>
                        <a:rPr lang="fr-FR" sz="1400" b="0" i="0" u="none" strike="noStrike" dirty="0">
                          <a:solidFill>
                            <a:srgbClr val="000000"/>
                          </a:solidFill>
                          <a:effectLst/>
                          <a:latin typeface="Calibri" panose="020F0502020204030204" pitchFamily="34" charset="0"/>
                        </a:rPr>
                        <a:t>5,31%</a:t>
                      </a:r>
                    </a:p>
                  </a:txBody>
                  <a:tcPr marL="7896" marR="7896" marT="7896" marB="0" anchor="b">
                    <a:lnL>
                      <a:noFill/>
                    </a:lnL>
                    <a:lnR>
                      <a:noFill/>
                    </a:lnR>
                    <a:lnT>
                      <a:noFill/>
                    </a:lnT>
                    <a:lnB>
                      <a:noFill/>
                    </a:lnB>
                  </a:tcPr>
                </a:tc>
                <a:tc>
                  <a:txBody>
                    <a:bodyPr/>
                    <a:lstStyle/>
                    <a:p>
                      <a:pPr algn="r" fontAlgn="b"/>
                      <a:r>
                        <a:rPr lang="fr-FR" sz="1400" b="0" i="0" u="none" strike="noStrike" dirty="0">
                          <a:solidFill>
                            <a:srgbClr val="000000"/>
                          </a:solidFill>
                          <a:effectLst/>
                          <a:latin typeface="Calibri" panose="020F0502020204030204" pitchFamily="34" charset="0"/>
                        </a:rPr>
                        <a:t>560,93</a:t>
                      </a:r>
                    </a:p>
                  </a:txBody>
                  <a:tcPr marL="7896" marR="7896" marT="7896"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67270952"/>
                  </a:ext>
                </a:extLst>
              </a:tr>
              <a:tr h="289655">
                <a:tc>
                  <a:txBody>
                    <a:bodyPr/>
                    <a:lstStyle/>
                    <a:p>
                      <a:pPr algn="l" fontAlgn="b"/>
                      <a:r>
                        <a:rPr lang="fr-FR" sz="1400" b="1" i="0" u="none" strike="noStrike" dirty="0">
                          <a:solidFill>
                            <a:srgbClr val="000000"/>
                          </a:solidFill>
                          <a:effectLst/>
                          <a:latin typeface="Calibri" panose="020F0502020204030204" pitchFamily="34" charset="0"/>
                        </a:rPr>
                        <a:t>Collectif</a:t>
                      </a:r>
                    </a:p>
                  </a:txBody>
                  <a:tcPr marL="7896" marR="7896" marT="78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fr-FR" sz="1400" b="0" i="0" u="none" strike="noStrike" dirty="0">
                          <a:solidFill>
                            <a:srgbClr val="000000"/>
                          </a:solidFill>
                          <a:effectLst/>
                          <a:latin typeface="Calibri" panose="020F0502020204030204" pitchFamily="34" charset="0"/>
                        </a:rPr>
                        <a:t>8</a:t>
                      </a:r>
                    </a:p>
                  </a:txBody>
                  <a:tcPr marL="7896" marR="7896" marT="789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fr-FR" sz="1400" b="0" i="0" u="none" strike="noStrike" dirty="0">
                          <a:solidFill>
                            <a:srgbClr val="000000"/>
                          </a:solidFill>
                          <a:effectLst/>
                          <a:latin typeface="Calibri" panose="020F0502020204030204" pitchFamily="34" charset="0"/>
                        </a:rPr>
                        <a:t>0,27</a:t>
                      </a:r>
                    </a:p>
                  </a:txBody>
                  <a:tcPr marL="7896" marR="7896" marT="789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fr-FR" sz="1400" b="0" i="0" u="none" strike="noStrike" dirty="0">
                          <a:solidFill>
                            <a:srgbClr val="000000"/>
                          </a:solidFill>
                          <a:effectLst/>
                          <a:latin typeface="Calibri" panose="020F0502020204030204" pitchFamily="34" charset="0"/>
                        </a:rPr>
                        <a:t>1,26%</a:t>
                      </a:r>
                    </a:p>
                  </a:txBody>
                  <a:tcPr marL="7896" marR="7896" marT="789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fr-FR" sz="1400" b="0" i="0" u="none" strike="noStrike" dirty="0">
                          <a:solidFill>
                            <a:srgbClr val="000000"/>
                          </a:solidFill>
                          <a:effectLst/>
                          <a:latin typeface="Calibri" panose="020F0502020204030204" pitchFamily="34" charset="0"/>
                        </a:rPr>
                        <a:t>332,13</a:t>
                      </a:r>
                    </a:p>
                  </a:txBody>
                  <a:tcPr marL="7896" marR="7896" marT="789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859157"/>
                  </a:ext>
                </a:extLst>
              </a:tr>
            </a:tbl>
          </a:graphicData>
        </a:graphic>
      </p:graphicFrame>
    </p:spTree>
    <p:extLst>
      <p:ext uri="{BB962C8B-B14F-4D97-AF65-F5344CB8AC3E}">
        <p14:creationId xmlns:p14="http://schemas.microsoft.com/office/powerpoint/2010/main" val="1142084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52250"/>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 </a:t>
            </a:r>
          </a:p>
          <a:p>
            <a:pPr marL="444500"/>
            <a:r>
              <a:rPr lang="fr-FR" sz="2400" b="1" dirty="0">
                <a:solidFill>
                  <a:srgbClr val="578379"/>
                </a:solidFill>
              </a:rPr>
              <a:t>2. Valoriser le cadre de vie</a:t>
            </a:r>
          </a:p>
        </p:txBody>
      </p:sp>
      <p:graphicFrame>
        <p:nvGraphicFramePr>
          <p:cNvPr id="2" name="Tableau 1">
            <a:extLst>
              <a:ext uri="{FF2B5EF4-FFF2-40B4-BE49-F238E27FC236}">
                <a16:creationId xmlns:a16="http://schemas.microsoft.com/office/drawing/2014/main" id="{CB8FDE99-4DE8-66D1-FDE9-21567CE952B7}"/>
              </a:ext>
            </a:extLst>
          </p:cNvPr>
          <p:cNvGraphicFramePr>
            <a:graphicFrameLocks noGrp="1"/>
          </p:cNvGraphicFramePr>
          <p:nvPr>
            <p:extLst>
              <p:ext uri="{D42A27DB-BD31-4B8C-83A1-F6EECF244321}">
                <p14:modId xmlns:p14="http://schemas.microsoft.com/office/powerpoint/2010/main" val="2273793644"/>
              </p:ext>
            </p:extLst>
          </p:nvPr>
        </p:nvGraphicFramePr>
        <p:xfrm>
          <a:off x="191328" y="732332"/>
          <a:ext cx="8761344" cy="4897120"/>
        </p:xfrm>
        <a:graphic>
          <a:graphicData uri="http://schemas.openxmlformats.org/drawingml/2006/table">
            <a:tbl>
              <a:tblPr firstRow="1" bandRow="1">
                <a:tableStyleId>{00A15C55-8517-42AA-B614-E9B94910E393}</a:tableStyleId>
              </a:tblPr>
              <a:tblGrid>
                <a:gridCol w="2220178">
                  <a:extLst>
                    <a:ext uri="{9D8B030D-6E8A-4147-A177-3AD203B41FA5}">
                      <a16:colId xmlns:a16="http://schemas.microsoft.com/office/drawing/2014/main" val="2890063102"/>
                    </a:ext>
                  </a:extLst>
                </a:gridCol>
                <a:gridCol w="6541166">
                  <a:extLst>
                    <a:ext uri="{9D8B030D-6E8A-4147-A177-3AD203B41FA5}">
                      <a16:colId xmlns:a16="http://schemas.microsoft.com/office/drawing/2014/main" val="2912418779"/>
                    </a:ext>
                  </a:extLst>
                </a:gridCol>
              </a:tblGrid>
              <a:tr h="370840">
                <a:tc>
                  <a:txBody>
                    <a:bodyPr/>
                    <a:lstStyle/>
                    <a:p>
                      <a:pPr algn="ctr"/>
                      <a:r>
                        <a:rPr lang="fr-FR" sz="1200" dirty="0"/>
                        <a:t>Orientations</a:t>
                      </a:r>
                    </a:p>
                  </a:txBody>
                  <a:tcPr anchor="ctr">
                    <a:solidFill>
                      <a:srgbClr val="7BA79D"/>
                    </a:solidFill>
                  </a:tcPr>
                </a:tc>
                <a:tc>
                  <a:txBody>
                    <a:bodyPr/>
                    <a:lstStyle/>
                    <a:p>
                      <a:pPr algn="ctr"/>
                      <a:r>
                        <a:rPr lang="fr-FR" sz="1200" dirty="0"/>
                        <a:t>Justifications</a:t>
                      </a:r>
                    </a:p>
                  </a:txBody>
                  <a:tcPr anchor="ctr">
                    <a:solidFill>
                      <a:srgbClr val="7BA79D"/>
                    </a:solidFill>
                  </a:tcP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2. VALORISER LE CADRE DE VIE</a:t>
                      </a:r>
                    </a:p>
                  </a:txBody>
                  <a:tcPr anchor="ctr">
                    <a:solidFill>
                      <a:srgbClr val="416159"/>
                    </a:solidFill>
                  </a:tcPr>
                </a:tc>
                <a:tc hMerge="1">
                  <a:txBody>
                    <a:bodyPr/>
                    <a:lstStyle/>
                    <a:p>
                      <a:endParaRPr lang="fr-FR"/>
                    </a:p>
                  </a:txBody>
                  <a:tcPr/>
                </a:tc>
                <a:extLst>
                  <a:ext uri="{0D108BD9-81ED-4DB2-BD59-A6C34878D82A}">
                    <a16:rowId xmlns:a16="http://schemas.microsoft.com/office/drawing/2014/main" val="1839587255"/>
                  </a:ext>
                </a:extLst>
              </a:tr>
              <a:tr h="370840">
                <a:tc rowSpan="10">
                  <a:txBody>
                    <a:bodyPr/>
                    <a:lstStyle/>
                    <a:p>
                      <a:pPr algn="l" fontAlgn="ctr"/>
                      <a:r>
                        <a:rPr lang="fr-FR" sz="1200" b="1" i="0" u="none" strike="noStrike" dirty="0">
                          <a:solidFill>
                            <a:srgbClr val="000000"/>
                          </a:solidFill>
                          <a:effectLst/>
                          <a:latin typeface="Calibri" panose="020F0502020204030204" pitchFamily="34" charset="0"/>
                        </a:rPr>
                        <a:t>2.1. Conforter les principales entités urbaines</a:t>
                      </a:r>
                    </a:p>
                  </a:txBody>
                  <a:tcPr marL="7620" marR="7620" marT="7620" marB="0" anchor="ctr">
                    <a:solidFill>
                      <a:srgbClr val="CDDDDA"/>
                    </a:solidFill>
                  </a:tcPr>
                </a:tc>
                <a:tc>
                  <a:txBody>
                    <a:bodyPr/>
                    <a:lstStyle/>
                    <a:p>
                      <a:pPr algn="l" fontAlgn="ctr"/>
                      <a:r>
                        <a:rPr lang="fr-FR" sz="1100" b="0" i="0" u="none" strike="noStrike" dirty="0">
                          <a:solidFill>
                            <a:srgbClr val="000000"/>
                          </a:solidFill>
                          <a:effectLst/>
                          <a:latin typeface="Calibri" panose="020F0502020204030204" pitchFamily="34" charset="0"/>
                        </a:rPr>
                        <a:t>&gt; Réduire la portée des déplacements, favoriser l'usage des transports en commun et des mobilités douces : plan de mobilité active</a:t>
                      </a:r>
                      <a:endParaRPr lang="fr-FR" sz="1100" b="1" i="0" u="none" strike="noStrike" dirty="0">
                        <a:solidFill>
                          <a:srgbClr val="000000"/>
                        </a:solidFill>
                        <a:effectLst/>
                        <a:latin typeface="Calibri" panose="020F0502020204030204" pitchFamily="34" charset="0"/>
                      </a:endParaRPr>
                    </a:p>
                  </a:txBody>
                  <a:tcPr marL="7620" marR="7620" marT="7620" marB="0" anchor="ctr">
                    <a:solidFill>
                      <a:schemeClr val="bg2"/>
                    </a:solidFill>
                  </a:tcPr>
                </a:tc>
                <a:extLst>
                  <a:ext uri="{0D108BD9-81ED-4DB2-BD59-A6C34878D82A}">
                    <a16:rowId xmlns:a16="http://schemas.microsoft.com/office/drawing/2014/main" val="2673642751"/>
                  </a:ext>
                </a:extLst>
              </a:tr>
              <a:tr h="370840">
                <a:tc vMerge="1">
                  <a:txBody>
                    <a:bodyPr/>
                    <a:lstStyle/>
                    <a:p>
                      <a:endParaRPr lang="fr-FR"/>
                    </a:p>
                  </a:txBody>
                  <a:tcPr/>
                </a:tc>
                <a:tc>
                  <a:txBody>
                    <a:bodyPr/>
                    <a:lstStyle/>
                    <a:p>
                      <a:r>
                        <a:rPr lang="fr-FR" sz="1100" b="0" i="0" u="none" strike="noStrike" dirty="0">
                          <a:solidFill>
                            <a:srgbClr val="000000"/>
                          </a:solidFill>
                          <a:effectLst/>
                          <a:latin typeface="Calibri" panose="020F0502020204030204" pitchFamily="34" charset="0"/>
                        </a:rPr>
                        <a:t>&gt; Organiser les entités urbaines /  de développement dans les enveloppes urbaines</a:t>
                      </a:r>
                      <a:endParaRPr lang="fr-FR" dirty="0"/>
                    </a:p>
                  </a:txBody>
                  <a:tcPr marL="7620" marR="7620" marT="7620" marB="0" anchor="ctr">
                    <a:solidFill>
                      <a:schemeClr val="bg2"/>
                    </a:solidFill>
                  </a:tcPr>
                </a:tc>
                <a:extLst>
                  <a:ext uri="{0D108BD9-81ED-4DB2-BD59-A6C34878D82A}">
                    <a16:rowId xmlns:a16="http://schemas.microsoft.com/office/drawing/2014/main" val="231265635"/>
                  </a:ext>
                </a:extLst>
              </a:tr>
              <a:tr h="370840">
                <a:tc vMerge="1">
                  <a:txBody>
                    <a:bodyPr/>
                    <a:lstStyle/>
                    <a:p>
                      <a:endParaRPr lang="fr-FR"/>
                    </a:p>
                  </a:txBody>
                  <a:tcPr>
                    <a:solidFill>
                      <a:srgbClr val="CDDDDA"/>
                    </a:solidFill>
                  </a:tcPr>
                </a:tc>
                <a:tc>
                  <a:txBody>
                    <a:bodyPr/>
                    <a:lstStyle/>
                    <a:p>
                      <a:r>
                        <a:rPr lang="fr-FR" sz="1100" b="0" i="0" u="none" strike="noStrike" kern="1200" dirty="0">
                          <a:solidFill>
                            <a:srgbClr val="000000"/>
                          </a:solidFill>
                          <a:effectLst/>
                          <a:latin typeface="Calibri" panose="020F0502020204030204" pitchFamily="34" charset="0"/>
                          <a:ea typeface="+mn-ea"/>
                          <a:cs typeface="+mn-cs"/>
                        </a:rPr>
                        <a:t>&gt; Densifier les espaces artificialisés tout en préservant le cadre naturel du territoire dans certains secteurs, mais aussi limiter la division parcellaire et diminuer la pression foncière / mais laisser la possibilité de constructions pavillonnaires dans d’autres secteurs de la communes</a:t>
                      </a:r>
                    </a:p>
                  </a:txBody>
                  <a:tcPr marL="7620" marR="7620" marT="7620" marB="0" anchor="ctr">
                    <a:solidFill>
                      <a:schemeClr val="bg2"/>
                    </a:solidFill>
                  </a:tcPr>
                </a:tc>
                <a:extLst>
                  <a:ext uri="{0D108BD9-81ED-4DB2-BD59-A6C34878D82A}">
                    <a16:rowId xmlns:a16="http://schemas.microsoft.com/office/drawing/2014/main" val="842998945"/>
                  </a:ext>
                </a:extLst>
              </a:tr>
              <a:tr h="370840">
                <a:tc vMerge="1">
                  <a:txBody>
                    <a:bodyPr/>
                    <a:lstStyle/>
                    <a:p>
                      <a:endParaRPr lang="fr-FR"/>
                    </a:p>
                  </a:txBody>
                  <a:tcPr>
                    <a:solidFill>
                      <a:srgbClr val="CDDDDA"/>
                    </a:solidFill>
                  </a:tcPr>
                </a:tc>
                <a:tc>
                  <a:txBody>
                    <a:bodyPr/>
                    <a:lstStyle/>
                    <a:p>
                      <a:r>
                        <a:rPr lang="fr-FR" sz="1100" b="0" i="0" u="none" strike="noStrike" dirty="0">
                          <a:solidFill>
                            <a:srgbClr val="000000"/>
                          </a:solidFill>
                          <a:effectLst/>
                          <a:latin typeface="Calibri" panose="020F0502020204030204" pitchFamily="34" charset="0"/>
                        </a:rPr>
                        <a:t>&gt; Affirmer la centralité de SDDP (espaces publics, proximité des commerces et services, équipements mutualisés...)</a:t>
                      </a:r>
                      <a:endParaRPr lang="fr-FR" dirty="0"/>
                    </a:p>
                  </a:txBody>
                  <a:tcPr marL="7620" marR="7620" marT="7620" marB="0" anchor="ctr">
                    <a:solidFill>
                      <a:schemeClr val="bg2"/>
                    </a:solidFill>
                  </a:tcPr>
                </a:tc>
                <a:extLst>
                  <a:ext uri="{0D108BD9-81ED-4DB2-BD59-A6C34878D82A}">
                    <a16:rowId xmlns:a16="http://schemas.microsoft.com/office/drawing/2014/main" val="2899258045"/>
                  </a:ext>
                </a:extLst>
              </a:tr>
              <a:tr h="370840">
                <a:tc vMerge="1">
                  <a:txBody>
                    <a:bodyPr/>
                    <a:lstStyle/>
                    <a:p>
                      <a:endParaRPr lang="fr-FR"/>
                    </a:p>
                  </a:txBody>
                  <a:tcPr>
                    <a:solidFill>
                      <a:srgbClr val="CDDDDA"/>
                    </a:solidFill>
                  </a:tcPr>
                </a:tc>
                <a:tc>
                  <a:txBody>
                    <a:bodyPr/>
                    <a:lstStyle/>
                    <a:p>
                      <a:r>
                        <a:rPr lang="fr-FR" sz="1100" b="0" i="0" u="none" strike="noStrike" dirty="0">
                          <a:solidFill>
                            <a:srgbClr val="000000"/>
                          </a:solidFill>
                          <a:effectLst/>
                          <a:latin typeface="Calibri" panose="020F0502020204030204" pitchFamily="34" charset="0"/>
                        </a:rPr>
                        <a:t>&gt; Préserver les hameaux</a:t>
                      </a:r>
                      <a:endParaRPr lang="fr-FR" dirty="0"/>
                    </a:p>
                  </a:txBody>
                  <a:tcPr marL="7620" marR="7620" marT="7620" marB="0" anchor="ctr">
                    <a:solidFill>
                      <a:schemeClr val="bg2"/>
                    </a:solidFill>
                  </a:tcPr>
                </a:tc>
                <a:extLst>
                  <a:ext uri="{0D108BD9-81ED-4DB2-BD59-A6C34878D82A}">
                    <a16:rowId xmlns:a16="http://schemas.microsoft.com/office/drawing/2014/main" val="3498278537"/>
                  </a:ext>
                </a:extLst>
              </a:tr>
              <a:tr h="370840">
                <a:tc vMerge="1">
                  <a:txBody>
                    <a:bodyPr/>
                    <a:lstStyle/>
                    <a:p>
                      <a:endParaRPr lang="fr-FR"/>
                    </a:p>
                  </a:txBody>
                  <a:tcPr/>
                </a:tc>
                <a:tc>
                  <a:txBody>
                    <a:bodyPr/>
                    <a:lstStyle/>
                    <a:p>
                      <a:r>
                        <a:rPr lang="fr-FR" sz="1100" dirty="0"/>
                        <a:t>&gt; </a:t>
                      </a:r>
                      <a:r>
                        <a:rPr lang="fr-FR" sz="1100" b="0" i="0" u="none" strike="noStrike" kern="1200" dirty="0">
                          <a:solidFill>
                            <a:srgbClr val="000000"/>
                          </a:solidFill>
                          <a:effectLst/>
                          <a:latin typeface="Calibri" panose="020F0502020204030204" pitchFamily="34" charset="0"/>
                          <a:ea typeface="+mn-ea"/>
                          <a:cs typeface="+mn-cs"/>
                        </a:rPr>
                        <a:t>Redéfinir, pour des raisons de sécurité, l'alignement des constructions le long des principales RD, à l'intérieur des panneaux d'agglomération</a:t>
                      </a:r>
                    </a:p>
                  </a:txBody>
                  <a:tcPr marL="7620" marR="7620" marT="7620" marB="0" anchor="ctr">
                    <a:solidFill>
                      <a:schemeClr val="bg2"/>
                    </a:solidFill>
                  </a:tcPr>
                </a:tc>
                <a:extLst>
                  <a:ext uri="{0D108BD9-81ED-4DB2-BD59-A6C34878D82A}">
                    <a16:rowId xmlns:a16="http://schemas.microsoft.com/office/drawing/2014/main" val="4093597737"/>
                  </a:ext>
                </a:extLst>
              </a:tr>
              <a:tr h="370840">
                <a:tc vMerge="1">
                  <a:txBody>
                    <a:bodyPr/>
                    <a:lstStyle/>
                    <a:p>
                      <a:endParaRPr lang="fr-FR"/>
                    </a:p>
                  </a:txBody>
                  <a:tcPr>
                    <a:solidFill>
                      <a:srgbClr val="CDDDDA"/>
                    </a:solidFill>
                  </a:tcPr>
                </a:tc>
                <a:tc>
                  <a:txBody>
                    <a:bodyPr/>
                    <a:lstStyle/>
                    <a:p>
                      <a:r>
                        <a:rPr lang="fr-FR" sz="1100" b="0" i="0" u="none" strike="noStrike" dirty="0">
                          <a:solidFill>
                            <a:srgbClr val="000000"/>
                          </a:solidFill>
                          <a:effectLst/>
                          <a:latin typeface="Calibri" panose="020F0502020204030204" pitchFamily="34" charset="0"/>
                        </a:rPr>
                        <a:t>&gt; Réduire la portée des déplacements, favoriser l'usage des transports en commun et des mobilités douces </a:t>
                      </a:r>
                      <a:endParaRPr lang="fr-FR" dirty="0"/>
                    </a:p>
                  </a:txBody>
                  <a:tcPr marL="7620" marR="7620" marT="7620" marB="0" anchor="ctr">
                    <a:solidFill>
                      <a:schemeClr val="bg2"/>
                    </a:solidFill>
                  </a:tcPr>
                </a:tc>
                <a:extLst>
                  <a:ext uri="{0D108BD9-81ED-4DB2-BD59-A6C34878D82A}">
                    <a16:rowId xmlns:a16="http://schemas.microsoft.com/office/drawing/2014/main" val="3109516443"/>
                  </a:ext>
                </a:extLst>
              </a:tr>
              <a:tr h="370840">
                <a:tc vMerge="1">
                  <a:txBody>
                    <a:bodyPr/>
                    <a:lstStyle/>
                    <a:p>
                      <a:endParaRPr lang="fr-FR"/>
                    </a:p>
                  </a:txBody>
                  <a:tcPr>
                    <a:solidFill>
                      <a:srgbClr val="CDDDDA"/>
                    </a:solidFill>
                  </a:tcPr>
                </a:tc>
                <a:tc>
                  <a:txBody>
                    <a:bodyPr/>
                    <a:lstStyle/>
                    <a:p>
                      <a:r>
                        <a:rPr lang="fr-FR" sz="1100" b="0" i="0" u="none" strike="noStrike" dirty="0">
                          <a:solidFill>
                            <a:srgbClr val="000000"/>
                          </a:solidFill>
                          <a:effectLst/>
                          <a:latin typeface="Calibri" panose="020F0502020204030204" pitchFamily="34" charset="0"/>
                        </a:rPr>
                        <a:t>&gt; Anticiper les évolutions dues à la croissance de population : restructuration du groupe scolaire (regroupement maternelle et élémentaire ?) + d'autres équipements (centre de loisirs et accueil périscolaire, …) regroupés dans le centre ville</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Autres localisations à prévoir éventuellement ?</a:t>
                      </a:r>
                      <a:endParaRPr lang="fr-FR" dirty="0"/>
                    </a:p>
                  </a:txBody>
                  <a:tcPr marL="7620" marR="7620" marT="7620" marB="0" anchor="ctr">
                    <a:solidFill>
                      <a:schemeClr val="bg2"/>
                    </a:solidFill>
                  </a:tcPr>
                </a:tc>
                <a:extLst>
                  <a:ext uri="{0D108BD9-81ED-4DB2-BD59-A6C34878D82A}">
                    <a16:rowId xmlns:a16="http://schemas.microsoft.com/office/drawing/2014/main" val="2187877673"/>
                  </a:ext>
                </a:extLst>
              </a:tr>
              <a:tr h="370840">
                <a:tc vMerge="1">
                  <a:txBody>
                    <a:bodyPr/>
                    <a:lstStyle/>
                    <a:p>
                      <a:endParaRPr lang="fr-FR"/>
                    </a:p>
                  </a:txBody>
                  <a:tcPr>
                    <a:solidFill>
                      <a:srgbClr val="CDDDDA"/>
                    </a:solidFill>
                  </a:tcPr>
                </a:tc>
                <a:tc>
                  <a:txBody>
                    <a:bodyPr/>
                    <a:lstStyle/>
                    <a:p>
                      <a:r>
                        <a:rPr lang="fr-FR" sz="1100" b="0" i="0" u="none" strike="noStrike" dirty="0">
                          <a:solidFill>
                            <a:srgbClr val="000000"/>
                          </a:solidFill>
                          <a:effectLst/>
                          <a:latin typeface="Calibri" panose="020F0502020204030204" pitchFamily="34" charset="0"/>
                        </a:rPr>
                        <a:t>&gt; Poursuivre le développement commercial : poursuivre les travaux engagés vers un renforcement de la mixité fonctionnelle /regroupements en continuité du centre ville</a:t>
                      </a:r>
                      <a:endParaRPr lang="fr-FR" dirty="0"/>
                    </a:p>
                  </a:txBody>
                  <a:tcPr marL="7620" marR="7620" marT="7620" marB="0" anchor="ctr">
                    <a:solidFill>
                      <a:schemeClr val="bg2"/>
                    </a:solidFill>
                  </a:tcPr>
                </a:tc>
                <a:extLst>
                  <a:ext uri="{0D108BD9-81ED-4DB2-BD59-A6C34878D82A}">
                    <a16:rowId xmlns:a16="http://schemas.microsoft.com/office/drawing/2014/main" val="875175215"/>
                  </a:ext>
                </a:extLst>
              </a:tr>
              <a:tr h="370840">
                <a:tc vMerge="1">
                  <a:txBody>
                    <a:bodyPr/>
                    <a:lstStyle/>
                    <a:p>
                      <a:endParaRPr lang="fr-FR"/>
                    </a:p>
                  </a:txBody>
                  <a:tcPr>
                    <a:solidFill>
                      <a:srgbClr val="CDDDDA"/>
                    </a:solidFill>
                  </a:tcPr>
                </a:tc>
                <a:tc>
                  <a:txBody>
                    <a:bodyPr/>
                    <a:lstStyle/>
                    <a:p>
                      <a:r>
                        <a:rPr lang="fr-FR" sz="1100" b="0" i="0" u="none" strike="noStrike" dirty="0">
                          <a:solidFill>
                            <a:srgbClr val="000000"/>
                          </a:solidFill>
                          <a:effectLst/>
                          <a:latin typeface="Calibri" panose="020F0502020204030204" pitchFamily="34" charset="0"/>
                        </a:rPr>
                        <a:t>&gt; Accompagner le développement et l'installation des entreprises : valorisation des espaces entre disponible et définition d'aménagements qualitatifs (urbanistiques, paysagers, acoustiques, …) </a:t>
                      </a:r>
                      <a:endParaRPr lang="fr-FR" dirty="0"/>
                    </a:p>
                  </a:txBody>
                  <a:tcPr marL="7620" marR="7620" marT="7620" marB="0" anchor="ctr">
                    <a:solidFill>
                      <a:schemeClr val="bg2"/>
                    </a:solidFill>
                  </a:tcPr>
                </a:tc>
                <a:extLst>
                  <a:ext uri="{0D108BD9-81ED-4DB2-BD59-A6C34878D82A}">
                    <a16:rowId xmlns:a16="http://schemas.microsoft.com/office/drawing/2014/main" val="810247901"/>
                  </a:ext>
                </a:extLst>
              </a:tr>
            </a:tbl>
          </a:graphicData>
        </a:graphic>
      </p:graphicFrame>
    </p:spTree>
    <p:extLst>
      <p:ext uri="{BB962C8B-B14F-4D97-AF65-F5344CB8AC3E}">
        <p14:creationId xmlns:p14="http://schemas.microsoft.com/office/powerpoint/2010/main" val="2707341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52250"/>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 </a:t>
            </a:r>
          </a:p>
          <a:p>
            <a:pPr marL="444500"/>
            <a:r>
              <a:rPr lang="fr-FR" sz="2400" b="1" dirty="0">
                <a:solidFill>
                  <a:srgbClr val="578379"/>
                </a:solidFill>
              </a:rPr>
              <a:t>2. Valoriser le cadre de vie</a:t>
            </a:r>
          </a:p>
        </p:txBody>
      </p:sp>
      <p:graphicFrame>
        <p:nvGraphicFramePr>
          <p:cNvPr id="2" name="Tableau 1">
            <a:extLst>
              <a:ext uri="{FF2B5EF4-FFF2-40B4-BE49-F238E27FC236}">
                <a16:creationId xmlns:a16="http://schemas.microsoft.com/office/drawing/2014/main" id="{CB8FDE99-4DE8-66D1-FDE9-21567CE952B7}"/>
              </a:ext>
            </a:extLst>
          </p:cNvPr>
          <p:cNvGraphicFramePr>
            <a:graphicFrameLocks noGrp="1"/>
          </p:cNvGraphicFramePr>
          <p:nvPr>
            <p:extLst>
              <p:ext uri="{D42A27DB-BD31-4B8C-83A1-F6EECF244321}">
                <p14:modId xmlns:p14="http://schemas.microsoft.com/office/powerpoint/2010/main" val="1763075527"/>
              </p:ext>
            </p:extLst>
          </p:nvPr>
        </p:nvGraphicFramePr>
        <p:xfrm>
          <a:off x="191328" y="756750"/>
          <a:ext cx="8761343" cy="3337560"/>
        </p:xfrm>
        <a:graphic>
          <a:graphicData uri="http://schemas.openxmlformats.org/drawingml/2006/table">
            <a:tbl>
              <a:tblPr firstRow="1" bandRow="1">
                <a:tableStyleId>{00A15C55-8517-42AA-B614-E9B94910E393}</a:tableStyleId>
              </a:tblPr>
              <a:tblGrid>
                <a:gridCol w="2220178">
                  <a:extLst>
                    <a:ext uri="{9D8B030D-6E8A-4147-A177-3AD203B41FA5}">
                      <a16:colId xmlns:a16="http://schemas.microsoft.com/office/drawing/2014/main" val="2890063102"/>
                    </a:ext>
                  </a:extLst>
                </a:gridCol>
                <a:gridCol w="6541165">
                  <a:extLst>
                    <a:ext uri="{9D8B030D-6E8A-4147-A177-3AD203B41FA5}">
                      <a16:colId xmlns:a16="http://schemas.microsoft.com/office/drawing/2014/main" val="1166578805"/>
                    </a:ext>
                  </a:extLst>
                </a:gridCol>
              </a:tblGrid>
              <a:tr h="370840">
                <a:tc>
                  <a:txBody>
                    <a:bodyPr/>
                    <a:lstStyle/>
                    <a:p>
                      <a:pPr algn="ctr"/>
                      <a:r>
                        <a:rPr lang="fr-FR" sz="1200" dirty="0"/>
                        <a:t>Orientations</a:t>
                      </a:r>
                    </a:p>
                  </a:txBody>
                  <a:tcPr anchor="ctr">
                    <a:solidFill>
                      <a:srgbClr val="7BA79D"/>
                    </a:solidFill>
                  </a:tcPr>
                </a:tc>
                <a:tc>
                  <a:txBody>
                    <a:bodyPr/>
                    <a:lstStyle/>
                    <a:p>
                      <a:pPr algn="ctr"/>
                      <a:r>
                        <a:rPr lang="fr-FR" sz="1200" dirty="0"/>
                        <a:t>Justifications</a:t>
                      </a:r>
                    </a:p>
                  </a:txBody>
                  <a:tcPr anchor="ctr">
                    <a:solidFill>
                      <a:srgbClr val="7BA79D"/>
                    </a:solidFill>
                  </a:tcP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2. VALORISER LE CADRE DE VIE</a:t>
                      </a:r>
                    </a:p>
                  </a:txBody>
                  <a:tcPr anchor="ctr">
                    <a:solidFill>
                      <a:srgbClr val="416159"/>
                    </a:solidFill>
                  </a:tcPr>
                </a:tc>
                <a:tc hMerge="1">
                  <a:txBody>
                    <a:bodyPr/>
                    <a:lstStyle/>
                    <a:p>
                      <a:endParaRPr lang="fr-FR" sz="1200" b="1" dirty="0">
                        <a:solidFill>
                          <a:schemeClr val="bg1"/>
                        </a:solidFill>
                        <a:effectLst/>
                      </a:endParaRPr>
                    </a:p>
                  </a:txBody>
                  <a:tcPr anchor="ctr">
                    <a:solidFill>
                      <a:srgbClr val="416159"/>
                    </a:solidFill>
                  </a:tcPr>
                </a:tc>
                <a:extLst>
                  <a:ext uri="{0D108BD9-81ED-4DB2-BD59-A6C34878D82A}">
                    <a16:rowId xmlns:a16="http://schemas.microsoft.com/office/drawing/2014/main" val="1839587255"/>
                  </a:ext>
                </a:extLst>
              </a:tr>
              <a:tr h="370840">
                <a:tc rowSpan="7">
                  <a:txBody>
                    <a:bodyPr/>
                    <a:lstStyle/>
                    <a:p>
                      <a:pPr algn="l" fontAlgn="ctr"/>
                      <a:r>
                        <a:rPr lang="fr-FR" sz="1200" b="1" i="0" u="none" strike="noStrike" dirty="0">
                          <a:solidFill>
                            <a:srgbClr val="000000"/>
                          </a:solidFill>
                          <a:effectLst/>
                          <a:latin typeface="Calibri" panose="020F0502020204030204" pitchFamily="34" charset="0"/>
                        </a:rPr>
                        <a:t>2.2. Inciter les habitants à utiliser des modes de déplacement plus vertueux</a:t>
                      </a:r>
                    </a:p>
                  </a:txBody>
                  <a:tcPr marL="7620" marR="7620" marT="7620" marB="0" anchor="ctr">
                    <a:solidFill>
                      <a:srgbClr val="CDDDDA"/>
                    </a:solidFill>
                  </a:tcPr>
                </a:tc>
                <a:tc>
                  <a:txBody>
                    <a:bodyPr/>
                    <a:lstStyle/>
                    <a:p>
                      <a:pPr algn="l" fontAlgn="ctr"/>
                      <a:r>
                        <a:rPr lang="fr-FR" sz="1100" b="0" i="0" u="none" strike="noStrike" kern="1200" dirty="0">
                          <a:solidFill>
                            <a:srgbClr val="000000"/>
                          </a:solidFill>
                          <a:effectLst/>
                          <a:latin typeface="Calibri" panose="020F0502020204030204" pitchFamily="34" charset="0"/>
                          <a:ea typeface="+mn-ea"/>
                          <a:cs typeface="+mn-cs"/>
                        </a:rPr>
                        <a:t>&gt; Créer une nouvelle gare par le déplacement de la halte actuelle et la création d’un pôle multimodal </a:t>
                      </a:r>
                      <a:endParaRPr lang="fr-FR" sz="1100" b="1" i="0" u="none" strike="noStrike" dirty="0">
                        <a:solidFill>
                          <a:srgbClr val="000000"/>
                        </a:solidFill>
                        <a:effectLst/>
                        <a:latin typeface="Calibri" panose="020F0502020204030204" pitchFamily="34" charset="0"/>
                      </a:endParaRPr>
                    </a:p>
                  </a:txBody>
                  <a:tcPr marL="7620" marR="7620" marT="7620" marB="0" anchor="ctr">
                    <a:solidFill>
                      <a:schemeClr val="bg1">
                        <a:lumMod val="95000"/>
                      </a:schemeClr>
                    </a:solidFill>
                  </a:tcPr>
                </a:tc>
                <a:extLst>
                  <a:ext uri="{0D108BD9-81ED-4DB2-BD59-A6C34878D82A}">
                    <a16:rowId xmlns:a16="http://schemas.microsoft.com/office/drawing/2014/main" val="2673642751"/>
                  </a:ext>
                </a:extLst>
              </a:tr>
              <a:tr h="370840">
                <a:tc vMerge="1">
                  <a:txBody>
                    <a:bodyPr/>
                    <a:lstStyle/>
                    <a:p>
                      <a:endParaRPr lang="fr-FR"/>
                    </a:p>
                  </a:txBody>
                  <a:tcPr/>
                </a:tc>
                <a:tc>
                  <a:txBody>
                    <a:bodyPr/>
                    <a:lstStyle/>
                    <a:p>
                      <a:r>
                        <a:rPr lang="fr-FR" sz="1100" b="0" i="0" u="none" strike="noStrike" kern="1200" dirty="0">
                          <a:solidFill>
                            <a:srgbClr val="000000"/>
                          </a:solidFill>
                          <a:effectLst/>
                          <a:latin typeface="Calibri" panose="020F0502020204030204" pitchFamily="34" charset="0"/>
                          <a:ea typeface="+mn-ea"/>
                          <a:cs typeface="+mn-cs"/>
                        </a:rPr>
                        <a:t>&gt; Pallier à l'usage majoritaire de la voiture, contribuant à diverses problématiques en termes de flux, de stationnement ou encore de bruit...</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231265635"/>
                  </a:ext>
                </a:extLst>
              </a:tr>
              <a:tr h="370840">
                <a:tc vMerge="1">
                  <a:txBody>
                    <a:bodyPr/>
                    <a:lstStyle/>
                    <a:p>
                      <a:endParaRPr lang="fr-FR"/>
                    </a:p>
                  </a:txBody>
                  <a:tcPr>
                    <a:solidFill>
                      <a:srgbClr val="CDDDDA"/>
                    </a:solidFill>
                  </a:tcPr>
                </a:tc>
                <a:tc>
                  <a:txBody>
                    <a:bodyPr/>
                    <a:lstStyle/>
                    <a:p>
                      <a:r>
                        <a:rPr lang="fr-FR" sz="1100" b="0" i="0" u="none" strike="noStrike" kern="1200" dirty="0">
                          <a:solidFill>
                            <a:srgbClr val="000000"/>
                          </a:solidFill>
                          <a:effectLst/>
                          <a:latin typeface="Calibri" panose="020F0502020204030204" pitchFamily="34" charset="0"/>
                          <a:ea typeface="+mn-ea"/>
                          <a:cs typeface="+mn-cs"/>
                        </a:rPr>
                        <a:t>&gt; Valoriser la perception du centre ville dans le cadre de la poursuite des aménagements réalisés et sécuriser les mobilités (routières, piétonnes, cyclables…) </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842998945"/>
                  </a:ext>
                </a:extLst>
              </a:tr>
              <a:tr h="370840">
                <a:tc vMerge="1">
                  <a:txBody>
                    <a:bodyPr/>
                    <a:lstStyle/>
                    <a:p>
                      <a:endParaRPr lang="fr-FR"/>
                    </a:p>
                  </a:txBody>
                  <a:tcPr>
                    <a:solidFill>
                      <a:srgbClr val="CDDDDA"/>
                    </a:solidFill>
                  </a:tcPr>
                </a:tc>
                <a:tc>
                  <a:txBody>
                    <a:bodyPr/>
                    <a:lstStyle/>
                    <a:p>
                      <a:r>
                        <a:rPr lang="fr-FR" sz="1100" b="0" i="0" u="none" strike="noStrike" kern="1200" dirty="0">
                          <a:solidFill>
                            <a:srgbClr val="000000"/>
                          </a:solidFill>
                          <a:effectLst/>
                          <a:latin typeface="Calibri" panose="020F0502020204030204" pitchFamily="34" charset="0"/>
                          <a:ea typeface="+mn-ea"/>
                          <a:cs typeface="+mn-cs"/>
                        </a:rPr>
                        <a:t>&gt; Favoriser les connexions entre les quartiers et améliorer les conditions de desserte</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2899258045"/>
                  </a:ext>
                </a:extLst>
              </a:tr>
              <a:tr h="370840">
                <a:tc vMerge="1">
                  <a:txBody>
                    <a:bodyPr/>
                    <a:lstStyle/>
                    <a:p>
                      <a:endParaRPr lang="fr-FR"/>
                    </a:p>
                  </a:txBody>
                  <a:tcPr>
                    <a:solidFill>
                      <a:srgbClr val="CDDDDA"/>
                    </a:solidFill>
                  </a:tcPr>
                </a:tc>
                <a:tc>
                  <a:txBody>
                    <a:bodyPr/>
                    <a:lstStyle/>
                    <a:p>
                      <a:r>
                        <a:rPr lang="fr-FR" sz="1100" b="0" i="0" u="none" strike="noStrike" kern="1200" dirty="0">
                          <a:solidFill>
                            <a:srgbClr val="000000"/>
                          </a:solidFill>
                          <a:effectLst/>
                          <a:latin typeface="Calibri" panose="020F0502020204030204" pitchFamily="34" charset="0"/>
                          <a:ea typeface="+mn-ea"/>
                          <a:cs typeface="+mn-cs"/>
                        </a:rPr>
                        <a:t>&gt; Développer les circulations douces  =&gt; outils (emplacements réservés…)</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3498278537"/>
                  </a:ext>
                </a:extLst>
              </a:tr>
              <a:tr h="370840">
                <a:tc vMerge="1">
                  <a:txBody>
                    <a:bodyPr/>
                    <a:lstStyle/>
                    <a:p>
                      <a:endParaRPr lang="fr-FR"/>
                    </a:p>
                  </a:txBody>
                  <a:tcPr>
                    <a:solidFill>
                      <a:srgbClr val="CDDDDA"/>
                    </a:solidFill>
                  </a:tcPr>
                </a:tc>
                <a:tc>
                  <a:txBody>
                    <a:bodyPr/>
                    <a:lstStyle/>
                    <a:p>
                      <a:r>
                        <a:rPr lang="fr-FR" sz="1100" b="0" i="0" u="none" strike="noStrike" kern="1200" dirty="0">
                          <a:solidFill>
                            <a:srgbClr val="000000"/>
                          </a:solidFill>
                          <a:effectLst/>
                          <a:latin typeface="Calibri" panose="020F0502020204030204" pitchFamily="34" charset="0"/>
                          <a:ea typeface="+mn-ea"/>
                          <a:cs typeface="+mn-cs"/>
                        </a:rPr>
                        <a:t>&gt; Incitation à l’usage des transports en commun ou à l’amélioration de leur compétitivité, particulièrement en termes de temps de trajet (bus, train : halte/gare, covoiturage…) </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3109516443"/>
                  </a:ext>
                </a:extLst>
              </a:tr>
              <a:tr h="370840">
                <a:tc vMerge="1">
                  <a:txBody>
                    <a:bodyPr/>
                    <a:lstStyle/>
                    <a:p>
                      <a:endParaRPr lang="fr-FR"/>
                    </a:p>
                  </a:txBody>
                  <a:tcPr>
                    <a:solidFill>
                      <a:srgbClr val="CDDDDA"/>
                    </a:solidFill>
                  </a:tcPr>
                </a:tc>
                <a:tc>
                  <a:txBody>
                    <a:bodyPr/>
                    <a:lstStyle/>
                    <a:p>
                      <a:r>
                        <a:rPr lang="fr-FR" sz="1100" b="0" i="0" u="none" strike="noStrike" kern="1200" dirty="0">
                          <a:solidFill>
                            <a:srgbClr val="000000"/>
                          </a:solidFill>
                          <a:effectLst/>
                          <a:latin typeface="Calibri" panose="020F0502020204030204" pitchFamily="34" charset="0"/>
                          <a:ea typeface="+mn-ea"/>
                          <a:cs typeface="+mn-cs"/>
                        </a:rPr>
                        <a:t>&gt; Développer l'implantation bornes de recharge pour véhicules électriques en fonction du nombre de places de stationnement </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2187877673"/>
                  </a:ext>
                </a:extLst>
              </a:tr>
            </a:tbl>
          </a:graphicData>
        </a:graphic>
      </p:graphicFrame>
      <p:pic>
        <p:nvPicPr>
          <p:cNvPr id="3" name="Image 2">
            <a:extLst>
              <a:ext uri="{FF2B5EF4-FFF2-40B4-BE49-F238E27FC236}">
                <a16:creationId xmlns:a16="http://schemas.microsoft.com/office/drawing/2014/main" id="{4C2F7D95-C681-E12B-23FA-32F8D1B2DD93}"/>
              </a:ext>
            </a:extLst>
          </p:cNvPr>
          <p:cNvPicPr>
            <a:picLocks noChangeAspect="1"/>
          </p:cNvPicPr>
          <p:nvPr/>
        </p:nvPicPr>
        <p:blipFill rotWithShape="1">
          <a:blip r:embed="rId2"/>
          <a:srcRect l="12757" r="10441"/>
          <a:stretch/>
        </p:blipFill>
        <p:spPr>
          <a:xfrm>
            <a:off x="2384611" y="4094311"/>
            <a:ext cx="2768414" cy="2783880"/>
          </a:xfrm>
          <a:prstGeom prst="rect">
            <a:avLst/>
          </a:prstGeom>
        </p:spPr>
      </p:pic>
      <p:pic>
        <p:nvPicPr>
          <p:cNvPr id="6" name="Image 5">
            <a:extLst>
              <a:ext uri="{FF2B5EF4-FFF2-40B4-BE49-F238E27FC236}">
                <a16:creationId xmlns:a16="http://schemas.microsoft.com/office/drawing/2014/main" id="{09A4397B-2287-59F3-F381-90BD030EA38F}"/>
              </a:ext>
            </a:extLst>
          </p:cNvPr>
          <p:cNvPicPr>
            <a:picLocks noChangeAspect="1"/>
          </p:cNvPicPr>
          <p:nvPr/>
        </p:nvPicPr>
        <p:blipFill rotWithShape="1">
          <a:blip r:embed="rId2"/>
          <a:srcRect l="54387" t="6512" r="10442" b="48782"/>
          <a:stretch/>
        </p:blipFill>
        <p:spPr>
          <a:xfrm>
            <a:off x="5743688" y="4094310"/>
            <a:ext cx="2815218" cy="2763690"/>
          </a:xfrm>
          <a:prstGeom prst="rect">
            <a:avLst/>
          </a:prstGeom>
        </p:spPr>
      </p:pic>
    </p:spTree>
    <p:extLst>
      <p:ext uri="{BB962C8B-B14F-4D97-AF65-F5344CB8AC3E}">
        <p14:creationId xmlns:p14="http://schemas.microsoft.com/office/powerpoint/2010/main" val="4073835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3248B8-FACB-4432-A7D4-5979D929ACA8}"/>
              </a:ext>
            </a:extLst>
          </p:cNvPr>
          <p:cNvSpPr/>
          <p:nvPr/>
        </p:nvSpPr>
        <p:spPr>
          <a:xfrm>
            <a:off x="0" y="65299"/>
            <a:ext cx="4984057" cy="461665"/>
          </a:xfrm>
          <a:prstGeom prst="rect">
            <a:avLst/>
          </a:prstGeom>
        </p:spPr>
        <p:txBody>
          <a:bodyPr wrap="none">
            <a:spAutoFit/>
          </a:bodyPr>
          <a:lstStyle/>
          <a:p>
            <a:pPr lvl="1"/>
            <a:r>
              <a:rPr lang="fr-FR" sz="2400" b="1" dirty="0">
                <a:solidFill>
                  <a:srgbClr val="257195"/>
                </a:solidFill>
              </a:rPr>
              <a:t>Déplacements domicile-travail</a:t>
            </a:r>
          </a:p>
        </p:txBody>
      </p:sp>
      <p:sp>
        <p:nvSpPr>
          <p:cNvPr id="4" name="Espace réservé du numéro de diapositive 5">
            <a:extLst>
              <a:ext uri="{FF2B5EF4-FFF2-40B4-BE49-F238E27FC236}">
                <a16:creationId xmlns:a16="http://schemas.microsoft.com/office/drawing/2014/main" id="{34AF3E59-541F-4E12-97A2-D7908A64A519}"/>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ZoneTexte 6">
            <a:extLst>
              <a:ext uri="{FF2B5EF4-FFF2-40B4-BE49-F238E27FC236}">
                <a16:creationId xmlns:a16="http://schemas.microsoft.com/office/drawing/2014/main" id="{C7C22414-029F-44DD-AABE-A7C609E58CEF}"/>
              </a:ext>
            </a:extLst>
          </p:cNvPr>
          <p:cNvSpPr txBox="1"/>
          <p:nvPr/>
        </p:nvSpPr>
        <p:spPr>
          <a:xfrm>
            <a:off x="-1" y="6596390"/>
            <a:ext cx="296539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Trebuchet MS" panose="020B0603020202020204"/>
                <a:ea typeface="+mn-ea"/>
                <a:cs typeface="+mn-cs"/>
              </a:rPr>
              <a:t>Metropolis</a:t>
            </a:r>
          </a:p>
        </p:txBody>
      </p:sp>
      <p:graphicFrame>
        <p:nvGraphicFramePr>
          <p:cNvPr id="2" name="Tableau 1"/>
          <p:cNvGraphicFramePr>
            <a:graphicFrameLocks noGrp="1"/>
          </p:cNvGraphicFramePr>
          <p:nvPr/>
        </p:nvGraphicFramePr>
        <p:xfrm>
          <a:off x="140677" y="547322"/>
          <a:ext cx="8964000" cy="2926080"/>
        </p:xfrm>
        <a:graphic>
          <a:graphicData uri="http://schemas.openxmlformats.org/drawingml/2006/table">
            <a:tbl>
              <a:tblPr firstRow="1" bandRow="1">
                <a:tableStyleId>{5C22544A-7EE6-4342-B048-85BDC9FD1C3A}</a:tableStyleId>
              </a:tblPr>
              <a:tblGrid>
                <a:gridCol w="3227489">
                  <a:extLst>
                    <a:ext uri="{9D8B030D-6E8A-4147-A177-3AD203B41FA5}">
                      <a16:colId xmlns:a16="http://schemas.microsoft.com/office/drawing/2014/main" val="20000"/>
                    </a:ext>
                  </a:extLst>
                </a:gridCol>
                <a:gridCol w="274851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370840">
                <a:tc>
                  <a:txBody>
                    <a:bodyPr/>
                    <a:lstStyle/>
                    <a:p>
                      <a:pPr algn="ctr"/>
                      <a:r>
                        <a:rPr lang="fr-FR" sz="1600" b="1" dirty="0">
                          <a:solidFill>
                            <a:schemeClr val="tx1"/>
                          </a:solidFill>
                        </a:rPr>
                        <a:t>1076 actifs</a:t>
                      </a:r>
                      <a:br>
                        <a:rPr lang="fr-FR" sz="1600" b="1" dirty="0">
                          <a:solidFill>
                            <a:schemeClr val="tx1"/>
                          </a:solidFill>
                        </a:rPr>
                      </a:br>
                      <a:r>
                        <a:rPr lang="fr-FR" sz="1600" b="1" dirty="0">
                          <a:solidFill>
                            <a:schemeClr val="tx1"/>
                          </a:solidFill>
                        </a:rPr>
                        <a:t>travaillent</a:t>
                      </a:r>
                      <a:r>
                        <a:rPr lang="fr-FR" sz="1600" b="1" baseline="0" dirty="0">
                          <a:solidFill>
                            <a:schemeClr val="tx1"/>
                          </a:solidFill>
                        </a:rPr>
                        <a:t> sur Saint-Denis-de-Pile mais n’y résident pas </a:t>
                      </a:r>
                    </a:p>
                    <a:p>
                      <a:endParaRPr lang="fr-FR" sz="1000" b="0" baseline="0" dirty="0">
                        <a:solidFill>
                          <a:schemeClr val="tx1"/>
                        </a:solidFill>
                      </a:endParaRPr>
                    </a:p>
                    <a:p>
                      <a:r>
                        <a:rPr lang="fr-FR" sz="1100" b="0" baseline="0" dirty="0">
                          <a:solidFill>
                            <a:schemeClr val="tx1"/>
                          </a:solidFill>
                        </a:rPr>
                        <a:t>Parmi eux : </a:t>
                      </a:r>
                    </a:p>
                    <a:p>
                      <a:pPr marL="171450" indent="-171450" algn="just">
                        <a:buFont typeface="Arial" panose="020B0604020202020204" pitchFamily="34" charset="0"/>
                        <a:buChar char="•"/>
                      </a:pPr>
                      <a:r>
                        <a:rPr lang="fr-FR" sz="1100" b="1" baseline="0" dirty="0">
                          <a:solidFill>
                            <a:schemeClr val="tx1"/>
                          </a:solidFill>
                        </a:rPr>
                        <a:t>693</a:t>
                      </a:r>
                      <a:r>
                        <a:rPr lang="fr-FR" sz="1100" b="0" baseline="0" dirty="0">
                          <a:solidFill>
                            <a:schemeClr val="tx1"/>
                          </a:solidFill>
                        </a:rPr>
                        <a:t> résident sur une </a:t>
                      </a:r>
                      <a:r>
                        <a:rPr lang="fr-FR" sz="1100" b="1" baseline="0" dirty="0">
                          <a:solidFill>
                            <a:schemeClr val="tx1"/>
                          </a:solidFill>
                        </a:rPr>
                        <a:t>autre commune de la CALI </a:t>
                      </a:r>
                      <a:r>
                        <a:rPr lang="fr-FR" sz="1100" b="0" baseline="0" dirty="0">
                          <a:solidFill>
                            <a:schemeClr val="tx1"/>
                          </a:solidFill>
                        </a:rPr>
                        <a:t>(</a:t>
                      </a:r>
                      <a:r>
                        <a:rPr lang="fr-FR" sz="1100" b="1" baseline="0" dirty="0">
                          <a:solidFill>
                            <a:schemeClr val="tx1"/>
                          </a:solidFill>
                        </a:rPr>
                        <a:t>64%</a:t>
                      </a:r>
                      <a:r>
                        <a:rPr lang="fr-FR" sz="1100" b="0" baseline="0" dirty="0">
                          <a:solidFill>
                            <a:schemeClr val="tx1"/>
                          </a:solidFill>
                        </a:rPr>
                        <a:t>)</a:t>
                      </a:r>
                    </a:p>
                    <a:p>
                      <a:pPr marL="171450" indent="-171450" algn="just">
                        <a:buFont typeface="Arial" panose="020B0604020202020204" pitchFamily="34" charset="0"/>
                        <a:buChar char="•"/>
                      </a:pPr>
                      <a:r>
                        <a:rPr lang="fr-FR" sz="1100" b="1" baseline="0" dirty="0">
                          <a:solidFill>
                            <a:schemeClr val="tx1"/>
                          </a:solidFill>
                        </a:rPr>
                        <a:t>198</a:t>
                      </a:r>
                      <a:r>
                        <a:rPr lang="fr-FR" sz="1100" b="0" baseline="0" dirty="0">
                          <a:solidFill>
                            <a:schemeClr val="tx1"/>
                          </a:solidFill>
                        </a:rPr>
                        <a:t> résident sur les </a:t>
                      </a:r>
                      <a:r>
                        <a:rPr lang="fr-FR" sz="1100" b="1" baseline="0" dirty="0">
                          <a:solidFill>
                            <a:schemeClr val="tx1"/>
                          </a:solidFill>
                        </a:rPr>
                        <a:t>CC du Grand Saint-Émilionnais</a:t>
                      </a:r>
                      <a:r>
                        <a:rPr lang="fr-FR" sz="1100" b="0" baseline="0" dirty="0">
                          <a:solidFill>
                            <a:schemeClr val="tx1"/>
                          </a:solidFill>
                        </a:rPr>
                        <a:t>, de </a:t>
                      </a:r>
                      <a:r>
                        <a:rPr lang="fr-FR" sz="1100" b="1" baseline="0" dirty="0">
                          <a:solidFill>
                            <a:schemeClr val="tx1"/>
                          </a:solidFill>
                        </a:rPr>
                        <a:t>Saint-Loubès</a:t>
                      </a:r>
                      <a:r>
                        <a:rPr lang="fr-FR" sz="1100" b="0" baseline="0" dirty="0">
                          <a:solidFill>
                            <a:schemeClr val="tx1"/>
                          </a:solidFill>
                        </a:rPr>
                        <a:t>, du </a:t>
                      </a:r>
                      <a:r>
                        <a:rPr lang="fr-FR" sz="1100" b="1" baseline="0" dirty="0">
                          <a:solidFill>
                            <a:schemeClr val="tx1"/>
                          </a:solidFill>
                        </a:rPr>
                        <a:t>Fronsadais</a:t>
                      </a:r>
                      <a:r>
                        <a:rPr lang="fr-FR" sz="1100" b="0" baseline="0" dirty="0">
                          <a:solidFill>
                            <a:schemeClr val="tx1"/>
                          </a:solidFill>
                        </a:rPr>
                        <a:t>, de la </a:t>
                      </a:r>
                      <a:r>
                        <a:rPr lang="fr-FR" sz="1100" b="1" baseline="0" dirty="0">
                          <a:solidFill>
                            <a:schemeClr val="tx1"/>
                          </a:solidFill>
                        </a:rPr>
                        <a:t>Haute Saintonge </a:t>
                      </a:r>
                      <a:r>
                        <a:rPr lang="fr-FR" sz="1100" b="0" baseline="0" dirty="0">
                          <a:solidFill>
                            <a:schemeClr val="tx1"/>
                          </a:solidFill>
                        </a:rPr>
                        <a:t>et en Dordogne (CC Isle Double Landais) (</a:t>
                      </a:r>
                      <a:r>
                        <a:rPr lang="fr-FR" sz="1100" b="1" baseline="0" dirty="0">
                          <a:solidFill>
                            <a:schemeClr val="tx1"/>
                          </a:solidFill>
                        </a:rPr>
                        <a:t>19%</a:t>
                      </a:r>
                      <a:r>
                        <a:rPr lang="fr-FR" sz="1100" b="0" baseline="0" dirty="0">
                          <a:solidFill>
                            <a:schemeClr val="tx1"/>
                          </a:solidFill>
                        </a:rPr>
                        <a:t>)</a:t>
                      </a:r>
                    </a:p>
                    <a:p>
                      <a:pPr marL="171450" indent="-171450" algn="just">
                        <a:buFont typeface="Arial" panose="020B0604020202020204" pitchFamily="34" charset="0"/>
                        <a:buChar char="•"/>
                      </a:pPr>
                      <a:r>
                        <a:rPr lang="fr-FR" sz="1100" b="0" baseline="0" dirty="0">
                          <a:solidFill>
                            <a:schemeClr val="tx1"/>
                          </a:solidFill>
                        </a:rPr>
                        <a:t>Le restant des actifs résident sur </a:t>
                      </a:r>
                      <a:r>
                        <a:rPr lang="fr-FR" sz="1100" b="1" baseline="0" dirty="0">
                          <a:solidFill>
                            <a:schemeClr val="tx1"/>
                          </a:solidFill>
                        </a:rPr>
                        <a:t>Bordeaux Métropole</a:t>
                      </a:r>
                      <a:r>
                        <a:rPr lang="fr-FR" sz="1100" b="0" baseline="0" dirty="0">
                          <a:solidFill>
                            <a:schemeClr val="tx1"/>
                          </a:solidFill>
                        </a:rPr>
                        <a:t>, et dans d’autres communes des </a:t>
                      </a:r>
                      <a:r>
                        <a:rPr lang="fr-FR" sz="1100" b="1" baseline="0" dirty="0">
                          <a:solidFill>
                            <a:schemeClr val="tx1"/>
                          </a:solidFill>
                        </a:rPr>
                        <a:t>départements de la Gironde et Dordogne</a:t>
                      </a:r>
                      <a:endParaRPr lang="fr-FR" sz="11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tx1"/>
                          </a:solidFill>
                        </a:rPr>
                        <a:t>590 actifs</a:t>
                      </a:r>
                      <a:br>
                        <a:rPr lang="fr-FR" sz="1600" b="1" dirty="0">
                          <a:solidFill>
                            <a:schemeClr val="tx1"/>
                          </a:solidFill>
                        </a:rPr>
                      </a:br>
                      <a:r>
                        <a:rPr lang="fr-FR" sz="1600" b="1" dirty="0">
                          <a:solidFill>
                            <a:schemeClr val="tx1"/>
                          </a:solidFill>
                        </a:rPr>
                        <a:t>travaillent</a:t>
                      </a:r>
                      <a:r>
                        <a:rPr lang="fr-FR" sz="1600" b="1" baseline="0" dirty="0">
                          <a:solidFill>
                            <a:schemeClr val="tx1"/>
                          </a:solidFill>
                        </a:rPr>
                        <a:t> et résident</a:t>
                      </a:r>
                      <a:br>
                        <a:rPr lang="fr-FR" sz="1600" b="1" baseline="0" dirty="0">
                          <a:solidFill>
                            <a:schemeClr val="tx1"/>
                          </a:solidFill>
                        </a:rPr>
                      </a:br>
                      <a:r>
                        <a:rPr lang="fr-FR" sz="1600" b="1" baseline="0" dirty="0">
                          <a:solidFill>
                            <a:schemeClr val="tx1"/>
                          </a:solidFill>
                        </a:rPr>
                        <a:t>sur Saint-Denis-de-Pile </a:t>
                      </a:r>
                    </a:p>
                    <a:p>
                      <a:endParaRPr lang="fr-FR"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600" b="1" dirty="0">
                          <a:solidFill>
                            <a:schemeClr val="tx1"/>
                          </a:solidFill>
                        </a:rPr>
                        <a:t>1540 actifs</a:t>
                      </a:r>
                      <a:br>
                        <a:rPr lang="fr-FR" sz="1600" b="1" dirty="0">
                          <a:solidFill>
                            <a:schemeClr val="tx1"/>
                          </a:solidFill>
                        </a:rPr>
                      </a:br>
                      <a:r>
                        <a:rPr lang="fr-FR" sz="1600" b="1" dirty="0">
                          <a:solidFill>
                            <a:schemeClr val="tx1"/>
                          </a:solidFill>
                        </a:rPr>
                        <a:t>résident </a:t>
                      </a:r>
                      <a:r>
                        <a:rPr lang="fr-FR" sz="1600" b="1" baseline="0" dirty="0">
                          <a:solidFill>
                            <a:schemeClr val="tx1"/>
                          </a:solidFill>
                        </a:rPr>
                        <a:t>sur Saint-Denis-de-Pile mais n’y travaillent pas </a:t>
                      </a:r>
                    </a:p>
                    <a:p>
                      <a:pPr marL="0" marR="0" indent="0" algn="ctr" defTabSz="457200" rtl="0" eaLnBrk="1" fontAlgn="auto" latinLnBrk="0" hangingPunct="1">
                        <a:lnSpc>
                          <a:spcPct val="100000"/>
                        </a:lnSpc>
                        <a:spcBef>
                          <a:spcPts val="0"/>
                        </a:spcBef>
                        <a:spcAft>
                          <a:spcPts val="0"/>
                        </a:spcAft>
                        <a:buClrTx/>
                        <a:buSzTx/>
                        <a:buFontTx/>
                        <a:buNone/>
                        <a:tabLst/>
                        <a:defRPr/>
                      </a:pPr>
                      <a:endParaRPr lang="fr-FR" sz="1000" b="0" baseline="0" dirty="0">
                        <a:solidFill>
                          <a:schemeClr val="tx1"/>
                        </a:solidFill>
                      </a:endParaRPr>
                    </a:p>
                    <a:p>
                      <a:pPr defTabSz="457200" rtl="0" eaLnBrk="1" latinLnBrk="0" hangingPunct="1"/>
                      <a:r>
                        <a:rPr lang="fr-FR" sz="1100" b="0" kern="1200" baseline="0" dirty="0">
                          <a:solidFill>
                            <a:schemeClr val="tx1"/>
                          </a:solidFill>
                          <a:latin typeface="+mn-lt"/>
                          <a:ea typeface="+mn-ea"/>
                          <a:cs typeface="+mn-cs"/>
                        </a:rPr>
                        <a:t>Parmi eux : </a:t>
                      </a:r>
                    </a:p>
                    <a:p>
                      <a:pPr marL="171450" indent="-171450" algn="just" defTabSz="457200" rtl="0" eaLnBrk="1" latinLnBrk="0" hangingPunct="1">
                        <a:buFont typeface="Arial" panose="020B0604020202020204" pitchFamily="34" charset="0"/>
                        <a:buChar char="•"/>
                      </a:pPr>
                      <a:r>
                        <a:rPr lang="fr-FR" sz="1100" b="1" kern="1200" baseline="0" dirty="0">
                          <a:solidFill>
                            <a:schemeClr val="tx1"/>
                          </a:solidFill>
                          <a:latin typeface="+mn-lt"/>
                          <a:ea typeface="+mn-ea"/>
                          <a:cs typeface="+mn-cs"/>
                        </a:rPr>
                        <a:t>865</a:t>
                      </a:r>
                      <a:r>
                        <a:rPr lang="fr-FR" sz="1100" b="0" kern="1200" baseline="0" dirty="0">
                          <a:solidFill>
                            <a:schemeClr val="tx1"/>
                          </a:solidFill>
                          <a:latin typeface="+mn-lt"/>
                          <a:ea typeface="+mn-ea"/>
                          <a:cs typeface="+mn-cs"/>
                        </a:rPr>
                        <a:t> travaillent sur une </a:t>
                      </a:r>
                      <a:r>
                        <a:rPr lang="fr-FR" sz="1100" b="1" kern="1200" baseline="0" dirty="0">
                          <a:solidFill>
                            <a:schemeClr val="tx1"/>
                          </a:solidFill>
                          <a:latin typeface="+mn-lt"/>
                          <a:ea typeface="+mn-ea"/>
                          <a:cs typeface="+mn-cs"/>
                        </a:rPr>
                        <a:t>autre commune de la CALI</a:t>
                      </a:r>
                      <a:r>
                        <a:rPr lang="fr-FR" sz="1100" b="0" kern="1200" baseline="0" dirty="0">
                          <a:solidFill>
                            <a:schemeClr val="tx1"/>
                          </a:solidFill>
                          <a:latin typeface="+mn-lt"/>
                          <a:ea typeface="+mn-ea"/>
                          <a:cs typeface="+mn-cs"/>
                        </a:rPr>
                        <a:t> (</a:t>
                      </a:r>
                      <a:r>
                        <a:rPr lang="fr-FR" sz="1100" b="1" kern="1200" baseline="0" dirty="0">
                          <a:solidFill>
                            <a:schemeClr val="tx1"/>
                          </a:solidFill>
                          <a:latin typeface="+mn-lt"/>
                          <a:ea typeface="+mn-ea"/>
                          <a:cs typeface="+mn-cs"/>
                        </a:rPr>
                        <a:t>56%</a:t>
                      </a:r>
                      <a:r>
                        <a:rPr lang="fr-FR" sz="1100" b="0" kern="1200" baseline="0" dirty="0">
                          <a:solidFill>
                            <a:schemeClr val="tx1"/>
                          </a:solidFill>
                          <a:latin typeface="+mn-lt"/>
                          <a:ea typeface="+mn-ea"/>
                          <a:cs typeface="+mn-cs"/>
                        </a:rPr>
                        <a:t>)</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b="1" kern="1200" baseline="0" dirty="0">
                          <a:solidFill>
                            <a:schemeClr val="tx1"/>
                          </a:solidFill>
                          <a:latin typeface="+mn-lt"/>
                          <a:ea typeface="+mn-ea"/>
                          <a:cs typeface="+mn-cs"/>
                        </a:rPr>
                        <a:t>300</a:t>
                      </a:r>
                      <a:r>
                        <a:rPr lang="fr-FR" sz="1100" b="0" kern="1200" baseline="0" dirty="0">
                          <a:solidFill>
                            <a:schemeClr val="tx1"/>
                          </a:solidFill>
                          <a:latin typeface="+mn-lt"/>
                          <a:ea typeface="+mn-ea"/>
                          <a:cs typeface="+mn-cs"/>
                        </a:rPr>
                        <a:t> travaillent sur </a:t>
                      </a:r>
                      <a:r>
                        <a:rPr lang="fr-FR" sz="1100" b="1" kern="1200" baseline="0" dirty="0">
                          <a:solidFill>
                            <a:schemeClr val="tx1"/>
                          </a:solidFill>
                          <a:latin typeface="+mn-lt"/>
                          <a:ea typeface="+mn-ea"/>
                          <a:cs typeface="+mn-cs"/>
                        </a:rPr>
                        <a:t>Bordeaux Métropole</a:t>
                      </a:r>
                      <a:r>
                        <a:rPr lang="fr-FR" sz="1100" b="0" kern="1200" baseline="0" dirty="0">
                          <a:solidFill>
                            <a:schemeClr val="tx1"/>
                          </a:solidFill>
                          <a:latin typeface="+mn-lt"/>
                          <a:ea typeface="+mn-ea"/>
                          <a:cs typeface="+mn-cs"/>
                        </a:rPr>
                        <a:t> (</a:t>
                      </a:r>
                      <a:r>
                        <a:rPr lang="fr-FR" sz="1100" b="1" kern="1200" baseline="0" dirty="0">
                          <a:solidFill>
                            <a:schemeClr val="tx1"/>
                          </a:solidFill>
                          <a:latin typeface="+mn-lt"/>
                          <a:ea typeface="+mn-ea"/>
                          <a:cs typeface="+mn-cs"/>
                        </a:rPr>
                        <a:t>19%</a:t>
                      </a:r>
                      <a:r>
                        <a:rPr lang="fr-FR" sz="1100" b="0" kern="1200" baseline="0" dirty="0">
                          <a:solidFill>
                            <a:schemeClr val="tx1"/>
                          </a:solidFill>
                          <a:latin typeface="+mn-lt"/>
                          <a:ea typeface="+mn-ea"/>
                          <a:cs typeface="+mn-cs"/>
                        </a:rPr>
                        <a:t>)</a:t>
                      </a:r>
                    </a:p>
                    <a:p>
                      <a:pPr marL="171450" indent="-171450" algn="just" defTabSz="457200" rtl="0" eaLnBrk="1" latinLnBrk="0" hangingPunct="1">
                        <a:buFont typeface="Arial" panose="020B0604020202020204" pitchFamily="34" charset="0"/>
                        <a:buChar char="•"/>
                      </a:pPr>
                      <a:r>
                        <a:rPr lang="fr-FR" sz="1100" b="0" kern="1200" baseline="0" dirty="0">
                          <a:solidFill>
                            <a:schemeClr val="tx1"/>
                          </a:solidFill>
                          <a:latin typeface="+mn-lt"/>
                          <a:ea typeface="+mn-ea"/>
                          <a:cs typeface="+mn-cs"/>
                        </a:rPr>
                        <a:t>Le restant des actifs travaillent sur les </a:t>
                      </a:r>
                      <a:r>
                        <a:rPr lang="fr-FR" sz="1100" b="1" kern="1200" baseline="0" dirty="0">
                          <a:solidFill>
                            <a:schemeClr val="tx1"/>
                          </a:solidFill>
                          <a:latin typeface="+mn-lt"/>
                          <a:ea typeface="+mn-ea"/>
                          <a:cs typeface="+mn-cs"/>
                        </a:rPr>
                        <a:t>CC du Grand Saint-Émilionnais</a:t>
                      </a:r>
                      <a:r>
                        <a:rPr lang="fr-FR" sz="1100" b="0" kern="1200" baseline="0" dirty="0">
                          <a:solidFill>
                            <a:schemeClr val="tx1"/>
                          </a:solidFill>
                          <a:latin typeface="+mn-lt"/>
                          <a:ea typeface="+mn-ea"/>
                          <a:cs typeface="+mn-cs"/>
                        </a:rPr>
                        <a:t>, de </a:t>
                      </a:r>
                      <a:r>
                        <a:rPr lang="fr-FR" sz="1100" b="1" kern="1200" baseline="0" dirty="0">
                          <a:solidFill>
                            <a:schemeClr val="tx1"/>
                          </a:solidFill>
                          <a:latin typeface="+mn-lt"/>
                          <a:ea typeface="+mn-ea"/>
                          <a:cs typeface="+mn-cs"/>
                        </a:rPr>
                        <a:t>Saint-Loubès</a:t>
                      </a:r>
                      <a:r>
                        <a:rPr lang="fr-FR" sz="1100" b="0" kern="1200" baseline="0" dirty="0">
                          <a:solidFill>
                            <a:schemeClr val="tx1"/>
                          </a:solidFill>
                          <a:latin typeface="+mn-lt"/>
                          <a:ea typeface="+mn-ea"/>
                          <a:cs typeface="+mn-cs"/>
                        </a:rPr>
                        <a:t> et du </a:t>
                      </a:r>
                      <a:r>
                        <a:rPr lang="fr-FR" sz="1100" b="1" kern="1200" baseline="0" dirty="0">
                          <a:solidFill>
                            <a:schemeClr val="tx1"/>
                          </a:solidFill>
                          <a:latin typeface="+mn-lt"/>
                          <a:ea typeface="+mn-ea"/>
                          <a:cs typeface="+mn-cs"/>
                        </a:rPr>
                        <a:t>Fronsadais</a:t>
                      </a:r>
                      <a:r>
                        <a:rPr lang="fr-FR" sz="1100" b="0" kern="1200" baseline="0" dirty="0">
                          <a:solidFill>
                            <a:schemeClr val="tx1"/>
                          </a:solidFill>
                          <a:latin typeface="+mn-lt"/>
                          <a:ea typeface="+mn-ea"/>
                          <a:cs typeface="+mn-cs"/>
                        </a:rPr>
                        <a:t>, et dans d’autres communes des </a:t>
                      </a:r>
                      <a:r>
                        <a:rPr lang="fr-FR" sz="1100" b="1" kern="1200" baseline="0" dirty="0">
                          <a:solidFill>
                            <a:schemeClr val="tx1"/>
                          </a:solidFill>
                          <a:latin typeface="+mn-lt"/>
                          <a:ea typeface="+mn-ea"/>
                          <a:cs typeface="+mn-cs"/>
                        </a:rPr>
                        <a:t>départements de la Gironde et Dordogne</a:t>
                      </a:r>
                    </a:p>
                    <a:p>
                      <a:endParaRPr lang="fr-FR"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1" name="Image 10">
            <a:extLst>
              <a:ext uri="{FF2B5EF4-FFF2-40B4-BE49-F238E27FC236}">
                <a16:creationId xmlns:a16="http://schemas.microsoft.com/office/drawing/2014/main" id="{E9184CDE-F316-4F88-BFC9-4A4632A717C0}"/>
              </a:ext>
            </a:extLst>
          </p:cNvPr>
          <p:cNvPicPr>
            <a:picLocks noChangeAspect="1"/>
          </p:cNvPicPr>
          <p:nvPr/>
        </p:nvPicPr>
        <p:blipFill>
          <a:blip r:embed="rId2"/>
          <a:stretch>
            <a:fillRect/>
          </a:stretch>
        </p:blipFill>
        <p:spPr>
          <a:xfrm>
            <a:off x="-16399" y="3234253"/>
            <a:ext cx="4608060" cy="3258622"/>
          </a:xfrm>
          <a:prstGeom prst="rect">
            <a:avLst/>
          </a:prstGeom>
          <a:ln>
            <a:solidFill>
              <a:schemeClr val="tx1"/>
            </a:solidFill>
          </a:ln>
        </p:spPr>
      </p:pic>
      <p:pic>
        <p:nvPicPr>
          <p:cNvPr id="8" name="Image 7">
            <a:extLst>
              <a:ext uri="{FF2B5EF4-FFF2-40B4-BE49-F238E27FC236}">
                <a16:creationId xmlns:a16="http://schemas.microsoft.com/office/drawing/2014/main" id="{56FABDE7-9585-432A-BF8A-4DF1B54CBFEE}"/>
              </a:ext>
            </a:extLst>
          </p:cNvPr>
          <p:cNvPicPr>
            <a:picLocks noChangeAspect="1"/>
          </p:cNvPicPr>
          <p:nvPr/>
        </p:nvPicPr>
        <p:blipFill>
          <a:blip r:embed="rId3"/>
          <a:stretch>
            <a:fillRect/>
          </a:stretch>
        </p:blipFill>
        <p:spPr>
          <a:xfrm>
            <a:off x="4535940" y="3234253"/>
            <a:ext cx="4608060" cy="3258622"/>
          </a:xfrm>
          <a:prstGeom prst="rect">
            <a:avLst/>
          </a:prstGeom>
          <a:ln>
            <a:solidFill>
              <a:schemeClr val="tx1"/>
            </a:solidFill>
          </a:ln>
        </p:spPr>
      </p:pic>
    </p:spTree>
    <p:extLst>
      <p:ext uri="{BB962C8B-B14F-4D97-AF65-F5344CB8AC3E}">
        <p14:creationId xmlns:p14="http://schemas.microsoft.com/office/powerpoint/2010/main" val="2290253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95836"/>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 </a:t>
            </a:r>
          </a:p>
          <a:p>
            <a:pPr marL="444500"/>
            <a:r>
              <a:rPr lang="fr-FR" sz="2400" b="1" dirty="0">
                <a:solidFill>
                  <a:srgbClr val="578379"/>
                </a:solidFill>
              </a:rPr>
              <a:t>2. Valoriser le cadre de vie</a:t>
            </a:r>
          </a:p>
        </p:txBody>
      </p:sp>
      <p:graphicFrame>
        <p:nvGraphicFramePr>
          <p:cNvPr id="2" name="Tableau 1">
            <a:extLst>
              <a:ext uri="{FF2B5EF4-FFF2-40B4-BE49-F238E27FC236}">
                <a16:creationId xmlns:a16="http://schemas.microsoft.com/office/drawing/2014/main" id="{CB8FDE99-4DE8-66D1-FDE9-21567CE952B7}"/>
              </a:ext>
            </a:extLst>
          </p:cNvPr>
          <p:cNvGraphicFramePr>
            <a:graphicFrameLocks noGrp="1"/>
          </p:cNvGraphicFramePr>
          <p:nvPr>
            <p:extLst>
              <p:ext uri="{D42A27DB-BD31-4B8C-83A1-F6EECF244321}">
                <p14:modId xmlns:p14="http://schemas.microsoft.com/office/powerpoint/2010/main" val="2538091530"/>
              </p:ext>
            </p:extLst>
          </p:nvPr>
        </p:nvGraphicFramePr>
        <p:xfrm>
          <a:off x="191328" y="800336"/>
          <a:ext cx="8761344" cy="3708400"/>
        </p:xfrm>
        <a:graphic>
          <a:graphicData uri="http://schemas.openxmlformats.org/drawingml/2006/table">
            <a:tbl>
              <a:tblPr firstRow="1" bandRow="1">
                <a:tableStyleId>{00A15C55-8517-42AA-B614-E9B94910E393}</a:tableStyleId>
              </a:tblPr>
              <a:tblGrid>
                <a:gridCol w="2220178">
                  <a:extLst>
                    <a:ext uri="{9D8B030D-6E8A-4147-A177-3AD203B41FA5}">
                      <a16:colId xmlns:a16="http://schemas.microsoft.com/office/drawing/2014/main" val="2890063102"/>
                    </a:ext>
                  </a:extLst>
                </a:gridCol>
                <a:gridCol w="6541166">
                  <a:extLst>
                    <a:ext uri="{9D8B030D-6E8A-4147-A177-3AD203B41FA5}">
                      <a16:colId xmlns:a16="http://schemas.microsoft.com/office/drawing/2014/main" val="3787510940"/>
                    </a:ext>
                  </a:extLst>
                </a:gridCol>
              </a:tblGrid>
              <a:tr h="370840">
                <a:tc>
                  <a:txBody>
                    <a:bodyPr/>
                    <a:lstStyle/>
                    <a:p>
                      <a:pPr algn="ctr"/>
                      <a:r>
                        <a:rPr lang="fr-FR" sz="1200" dirty="0"/>
                        <a:t>Orientations</a:t>
                      </a:r>
                    </a:p>
                  </a:txBody>
                  <a:tcPr anchor="ctr">
                    <a:solidFill>
                      <a:srgbClr val="7BA79D"/>
                    </a:solidFill>
                  </a:tcPr>
                </a:tc>
                <a:tc>
                  <a:txBody>
                    <a:bodyPr/>
                    <a:lstStyle/>
                    <a:p>
                      <a:pPr algn="ctr"/>
                      <a:r>
                        <a:rPr lang="fr-FR" sz="1200" dirty="0"/>
                        <a:t>Justifications</a:t>
                      </a:r>
                    </a:p>
                  </a:txBody>
                  <a:tcPr anchor="ctr">
                    <a:solidFill>
                      <a:srgbClr val="7BA79D"/>
                    </a:solidFill>
                  </a:tcP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2. VALORISER LE CADRE DE VIE</a:t>
                      </a:r>
                    </a:p>
                  </a:txBody>
                  <a:tcPr anchor="ctr">
                    <a:solidFill>
                      <a:srgbClr val="416159"/>
                    </a:solidFill>
                  </a:tcPr>
                </a:tc>
                <a:tc hMerge="1">
                  <a:txBody>
                    <a:bodyPr/>
                    <a:lstStyle/>
                    <a:p>
                      <a:endParaRPr lang="fr-FR" sz="1200" b="1" dirty="0">
                        <a:solidFill>
                          <a:schemeClr val="bg1"/>
                        </a:solidFill>
                        <a:effectLst/>
                      </a:endParaRPr>
                    </a:p>
                  </a:txBody>
                  <a:tcPr anchor="ctr">
                    <a:solidFill>
                      <a:srgbClr val="416159"/>
                    </a:solidFill>
                  </a:tcPr>
                </a:tc>
                <a:extLst>
                  <a:ext uri="{0D108BD9-81ED-4DB2-BD59-A6C34878D82A}">
                    <a16:rowId xmlns:a16="http://schemas.microsoft.com/office/drawing/2014/main" val="1839587255"/>
                  </a:ext>
                </a:extLst>
              </a:tr>
              <a:tr h="370840">
                <a:tc rowSpan="8">
                  <a:txBody>
                    <a:bodyPr/>
                    <a:lstStyle/>
                    <a:p>
                      <a:pPr algn="l" fontAlgn="ctr"/>
                      <a:r>
                        <a:rPr lang="fr-FR" sz="1200" b="1" i="0" u="none" strike="noStrike" dirty="0">
                          <a:solidFill>
                            <a:srgbClr val="000000"/>
                          </a:solidFill>
                          <a:effectLst/>
                          <a:latin typeface="Calibri" panose="020F0502020204030204" pitchFamily="34" charset="0"/>
                        </a:rPr>
                        <a:t>2.3. Promouvoir la qualité paysagère, urbaine et architecturale </a:t>
                      </a:r>
                    </a:p>
                  </a:txBody>
                  <a:tcPr marL="7620" marR="7620" marT="7620" marB="0" anchor="ctr">
                    <a:solidFill>
                      <a:srgbClr val="CDDDDA"/>
                    </a:solidFill>
                  </a:tcPr>
                </a:tc>
                <a:tc>
                  <a:txBody>
                    <a:bodyPr/>
                    <a:lstStyle/>
                    <a:p>
                      <a:pPr algn="l" fontAlgn="ctr"/>
                      <a:r>
                        <a:rPr lang="fr-FR" sz="1100" b="0" i="0" u="none" strike="noStrike" dirty="0">
                          <a:solidFill>
                            <a:srgbClr val="000000"/>
                          </a:solidFill>
                          <a:effectLst/>
                          <a:latin typeface="Calibri" panose="020F0502020204030204" pitchFamily="34" charset="0"/>
                        </a:rPr>
                        <a:t>&gt; Préservation des hameaux</a:t>
                      </a:r>
                      <a:endParaRPr lang="fr-FR" sz="1100" b="1" i="0" u="none" strike="noStrike" dirty="0">
                        <a:solidFill>
                          <a:srgbClr val="000000"/>
                        </a:solidFill>
                        <a:effectLst/>
                        <a:latin typeface="Calibri" panose="020F0502020204030204" pitchFamily="34" charset="0"/>
                      </a:endParaRPr>
                    </a:p>
                  </a:txBody>
                  <a:tcPr marL="7620" marR="7620" marT="7620" marB="0" anchor="ctr">
                    <a:solidFill>
                      <a:schemeClr val="bg1">
                        <a:lumMod val="95000"/>
                      </a:schemeClr>
                    </a:solidFill>
                  </a:tcPr>
                </a:tc>
                <a:extLst>
                  <a:ext uri="{0D108BD9-81ED-4DB2-BD59-A6C34878D82A}">
                    <a16:rowId xmlns:a16="http://schemas.microsoft.com/office/drawing/2014/main" val="2673642751"/>
                  </a:ext>
                </a:extLst>
              </a:tr>
              <a:tr h="370840">
                <a:tc vMerge="1">
                  <a:txBody>
                    <a:bodyPr/>
                    <a:lstStyle/>
                    <a:p>
                      <a:endParaRPr lang="fr-FR"/>
                    </a:p>
                  </a:txBody>
                  <a:tcPr/>
                </a:tc>
                <a:tc>
                  <a:txBody>
                    <a:bodyPr/>
                    <a:lstStyle/>
                    <a:p>
                      <a:pPr algn="l"/>
                      <a:r>
                        <a:rPr lang="fr-FR" sz="1100" b="0" i="0" u="none" strike="noStrike" dirty="0">
                          <a:solidFill>
                            <a:srgbClr val="000000"/>
                          </a:solidFill>
                          <a:effectLst/>
                          <a:latin typeface="Calibri" panose="020F0502020204030204" pitchFamily="34" charset="0"/>
                        </a:rPr>
                        <a:t>&gt; Recréer une trame verte urbaine et préserver les parcs et jardins</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231265635"/>
                  </a:ext>
                </a:extLst>
              </a:tr>
              <a:tr h="370840">
                <a:tc vMerge="1">
                  <a:txBody>
                    <a:bodyPr/>
                    <a:lstStyle/>
                    <a:p>
                      <a:endParaRPr lang="fr-FR"/>
                    </a:p>
                  </a:txBody>
                  <a:tcPr>
                    <a:solidFill>
                      <a:srgbClr val="CDDDDA"/>
                    </a:solidFill>
                  </a:tcPr>
                </a:tc>
                <a:tc>
                  <a:txBody>
                    <a:bodyPr/>
                    <a:lstStyle/>
                    <a:p>
                      <a:pPr algn="l"/>
                      <a:r>
                        <a:rPr lang="fr-FR" sz="1100" b="0" i="0" u="none" strike="noStrike" dirty="0">
                          <a:solidFill>
                            <a:srgbClr val="000000"/>
                          </a:solidFill>
                          <a:effectLst/>
                          <a:latin typeface="Calibri" panose="020F0502020204030204" pitchFamily="34" charset="0"/>
                        </a:rPr>
                        <a:t>&gt; Limiter les conflits d'usages, notamment entre espaces artificialisés et espaces agricoles, naturels et forestiers</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842998945"/>
                  </a:ext>
                </a:extLst>
              </a:tr>
              <a:tr h="370840">
                <a:tc vMerge="1">
                  <a:txBody>
                    <a:bodyPr/>
                    <a:lstStyle/>
                    <a:p>
                      <a:endParaRPr lang="fr-FR"/>
                    </a:p>
                  </a:txBody>
                  <a:tcPr>
                    <a:solidFill>
                      <a:srgbClr val="CDDDDA"/>
                    </a:solidFill>
                  </a:tcPr>
                </a:tc>
                <a:tc>
                  <a:txBody>
                    <a:bodyPr/>
                    <a:lstStyle/>
                    <a:p>
                      <a:pPr algn="l"/>
                      <a:r>
                        <a:rPr lang="fr-FR" sz="1100" b="0" i="0" u="none" strike="noStrike" dirty="0">
                          <a:solidFill>
                            <a:srgbClr val="000000"/>
                          </a:solidFill>
                          <a:effectLst/>
                          <a:latin typeface="Calibri" panose="020F0502020204030204" pitchFamily="34" charset="0"/>
                        </a:rPr>
                        <a:t>&gt; Accompagner les actions déjà mises en place par la commune : jardins partagés, Projet Alimentaire Territorial (PAT) porté par le PETR du Grand Libournais...  </a:t>
                      </a:r>
                      <a:r>
                        <a:rPr lang="fr-FR" sz="1100" b="1" i="0" u="none" strike="noStrike" dirty="0">
                          <a:solidFill>
                            <a:srgbClr val="008000"/>
                          </a:solidFill>
                          <a:effectLst/>
                          <a:latin typeface="Calibri" panose="020F0502020204030204" pitchFamily="34" charset="0"/>
                        </a:rPr>
                        <a:t>affiner la connaissance des projets communaux</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2899258045"/>
                  </a:ext>
                </a:extLst>
              </a:tr>
              <a:tr h="370840">
                <a:tc vMerge="1">
                  <a:txBody>
                    <a:bodyPr/>
                    <a:lstStyle/>
                    <a:p>
                      <a:endParaRPr lang="fr-FR"/>
                    </a:p>
                  </a:txBody>
                  <a:tcPr>
                    <a:solidFill>
                      <a:srgbClr val="CDDDDA"/>
                    </a:solidFill>
                  </a:tcPr>
                </a:tc>
                <a:tc>
                  <a:txBody>
                    <a:bodyPr/>
                    <a:lstStyle/>
                    <a:p>
                      <a:pPr algn="l"/>
                      <a:r>
                        <a:rPr lang="fr-FR" sz="1100" b="0" i="0" u="none" strike="noStrike" dirty="0">
                          <a:solidFill>
                            <a:srgbClr val="000000"/>
                          </a:solidFill>
                          <a:effectLst/>
                          <a:latin typeface="Calibri" panose="020F0502020204030204" pitchFamily="34" charset="0"/>
                        </a:rPr>
                        <a:t>&gt; Patrimoine bâti lié aux constructions : préservation des anciens hameaux / constructions anciennes</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3498278537"/>
                  </a:ext>
                </a:extLst>
              </a:tr>
              <a:tr h="370840">
                <a:tc vMerge="1">
                  <a:txBody>
                    <a:bodyPr/>
                    <a:lstStyle/>
                    <a:p>
                      <a:endParaRPr lang="fr-FR"/>
                    </a:p>
                  </a:txBody>
                  <a:tcPr>
                    <a:solidFill>
                      <a:srgbClr val="CDDDDA"/>
                    </a:solidFill>
                  </a:tcPr>
                </a:tc>
                <a:tc>
                  <a:txBody>
                    <a:bodyPr/>
                    <a:lstStyle/>
                    <a:p>
                      <a:pPr algn="l"/>
                      <a:r>
                        <a:rPr lang="fr-FR" sz="1100" b="0" i="0" u="none" strike="noStrike" dirty="0">
                          <a:solidFill>
                            <a:srgbClr val="000000"/>
                          </a:solidFill>
                          <a:effectLst/>
                          <a:latin typeface="Calibri" panose="020F0502020204030204" pitchFamily="34" charset="0"/>
                        </a:rPr>
                        <a:t>&gt; Valoriser les entrées de ville par l’accessibilité des modes doux, la mise en valeur paysagère, le développement commercial</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3109516443"/>
                  </a:ext>
                </a:extLst>
              </a:tr>
              <a:tr h="370840">
                <a:tc vMerge="1">
                  <a:txBody>
                    <a:bodyPr/>
                    <a:lstStyle/>
                    <a:p>
                      <a:endParaRPr lang="fr-FR"/>
                    </a:p>
                  </a:txBody>
                  <a:tcPr>
                    <a:solidFill>
                      <a:srgbClr val="CDDDDA"/>
                    </a:solidFill>
                  </a:tcPr>
                </a:tc>
                <a:tc>
                  <a:txBody>
                    <a:bodyPr/>
                    <a:lstStyle/>
                    <a:p>
                      <a:pPr algn="l"/>
                      <a:r>
                        <a:rPr lang="fr-FR" sz="1100" b="0" i="0" u="none" strike="noStrike" dirty="0">
                          <a:solidFill>
                            <a:srgbClr val="000000"/>
                          </a:solidFill>
                          <a:effectLst/>
                          <a:latin typeface="Calibri" panose="020F0502020204030204" pitchFamily="34" charset="0"/>
                        </a:rPr>
                        <a:t>&gt; Créer une armature paysagère et des continuités dans les espaces publics urbains</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2187877673"/>
                  </a:ext>
                </a:extLst>
              </a:tr>
              <a:tr h="370840">
                <a:tc vMerge="1">
                  <a:txBody>
                    <a:bodyPr/>
                    <a:lstStyle/>
                    <a:p>
                      <a:endParaRPr lang="fr-FR"/>
                    </a:p>
                  </a:txBody>
                  <a:tcPr>
                    <a:solidFill>
                      <a:srgbClr val="CDDDDA"/>
                    </a:solidFill>
                  </a:tcPr>
                </a:tc>
                <a:tc>
                  <a:txBody>
                    <a:bodyPr/>
                    <a:lstStyle/>
                    <a:p>
                      <a:pPr algn="l"/>
                      <a:r>
                        <a:rPr lang="fr-FR" sz="1100" b="0" i="0" u="none" strike="noStrike" dirty="0">
                          <a:solidFill>
                            <a:srgbClr val="000000"/>
                          </a:solidFill>
                          <a:effectLst/>
                          <a:latin typeface="Calibri" panose="020F0502020204030204" pitchFamily="34" charset="0"/>
                        </a:rPr>
                        <a:t>&gt; Aménager un réseau d'îlots de fraicheurs </a:t>
                      </a:r>
                      <a:endParaRPr lang="fr-FR" dirty="0"/>
                    </a:p>
                  </a:txBody>
                  <a:tcPr marL="7620" marR="7620" marT="7620" marB="0" anchor="ctr">
                    <a:solidFill>
                      <a:schemeClr val="bg1">
                        <a:lumMod val="95000"/>
                      </a:schemeClr>
                    </a:solidFill>
                  </a:tcPr>
                </a:tc>
                <a:extLst>
                  <a:ext uri="{0D108BD9-81ED-4DB2-BD59-A6C34878D82A}">
                    <a16:rowId xmlns:a16="http://schemas.microsoft.com/office/drawing/2014/main" val="875175215"/>
                  </a:ext>
                </a:extLst>
              </a:tr>
            </a:tbl>
          </a:graphicData>
        </a:graphic>
      </p:graphicFrame>
      <p:grpSp>
        <p:nvGrpSpPr>
          <p:cNvPr id="3" name="Groupe 2">
            <a:extLst>
              <a:ext uri="{FF2B5EF4-FFF2-40B4-BE49-F238E27FC236}">
                <a16:creationId xmlns:a16="http://schemas.microsoft.com/office/drawing/2014/main" id="{E687FD4C-3F5B-6C85-AEDA-396AABCE0AC3}"/>
              </a:ext>
            </a:extLst>
          </p:cNvPr>
          <p:cNvGrpSpPr/>
          <p:nvPr/>
        </p:nvGrpSpPr>
        <p:grpSpPr>
          <a:xfrm>
            <a:off x="2412875" y="4496510"/>
            <a:ext cx="3340225" cy="2361489"/>
            <a:chOff x="20259" y="599687"/>
            <a:chExt cx="8852115" cy="6258313"/>
          </a:xfrm>
        </p:grpSpPr>
        <p:pic>
          <p:nvPicPr>
            <p:cNvPr id="6" name="Image 5" descr="Une image contenant carte&#10;&#10;Description générée automatiquement">
              <a:extLst>
                <a:ext uri="{FF2B5EF4-FFF2-40B4-BE49-F238E27FC236}">
                  <a16:creationId xmlns:a16="http://schemas.microsoft.com/office/drawing/2014/main" id="{ECEEEBC6-6BAA-5C49-7FFE-B98A0642D703}"/>
                </a:ext>
              </a:extLst>
            </p:cNvPr>
            <p:cNvPicPr>
              <a:picLocks noChangeAspect="1"/>
            </p:cNvPicPr>
            <p:nvPr/>
          </p:nvPicPr>
          <p:blipFill>
            <a:blip r:embed="rId2"/>
            <a:stretch>
              <a:fillRect/>
            </a:stretch>
          </p:blipFill>
          <p:spPr>
            <a:xfrm>
              <a:off x="20259" y="599687"/>
              <a:ext cx="8852115" cy="6258313"/>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DC19AE97-602B-729C-B02F-3EE9B5EAD6AC}"/>
                </a:ext>
              </a:extLst>
            </p:cNvPr>
            <p:cNvPicPr>
              <a:picLocks noChangeAspect="1"/>
            </p:cNvPicPr>
            <p:nvPr/>
          </p:nvPicPr>
          <p:blipFill rotWithShape="1">
            <a:blip r:embed="rId3"/>
            <a:srcRect l="3710" r="7135"/>
            <a:stretch/>
          </p:blipFill>
          <p:spPr>
            <a:xfrm>
              <a:off x="109821" y="1601167"/>
              <a:ext cx="1148486" cy="3806070"/>
            </a:xfrm>
            <a:prstGeom prst="rect">
              <a:avLst/>
            </a:prstGeom>
          </p:spPr>
        </p:pic>
      </p:grpSp>
    </p:spTree>
    <p:extLst>
      <p:ext uri="{BB962C8B-B14F-4D97-AF65-F5344CB8AC3E}">
        <p14:creationId xmlns:p14="http://schemas.microsoft.com/office/powerpoint/2010/main" val="232220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2" name="Tableau 2">
            <a:extLst>
              <a:ext uri="{FF2B5EF4-FFF2-40B4-BE49-F238E27FC236}">
                <a16:creationId xmlns:a16="http://schemas.microsoft.com/office/drawing/2014/main" id="{F63B0E9E-1574-C074-3019-71BCEDD3DD02}"/>
              </a:ext>
            </a:extLst>
          </p:cNvPr>
          <p:cNvGraphicFramePr>
            <a:graphicFrameLocks noGrp="1"/>
          </p:cNvGraphicFramePr>
          <p:nvPr>
            <p:extLst>
              <p:ext uri="{D42A27DB-BD31-4B8C-83A1-F6EECF244321}">
                <p14:modId xmlns:p14="http://schemas.microsoft.com/office/powerpoint/2010/main" val="3360222483"/>
              </p:ext>
            </p:extLst>
          </p:nvPr>
        </p:nvGraphicFramePr>
        <p:xfrm>
          <a:off x="95664" y="1105581"/>
          <a:ext cx="8952672" cy="3169073"/>
        </p:xfrm>
        <a:graphic>
          <a:graphicData uri="http://schemas.openxmlformats.org/drawingml/2006/table">
            <a:tbl>
              <a:tblPr firstRow="1" bandRow="1">
                <a:tableStyleId>{00A15C55-8517-42AA-B614-E9B94910E393}</a:tableStyleId>
              </a:tblPr>
              <a:tblGrid>
                <a:gridCol w="2315842">
                  <a:extLst>
                    <a:ext uri="{9D8B030D-6E8A-4147-A177-3AD203B41FA5}">
                      <a16:colId xmlns:a16="http://schemas.microsoft.com/office/drawing/2014/main" val="2890063102"/>
                    </a:ext>
                  </a:extLst>
                </a:gridCol>
                <a:gridCol w="6636830">
                  <a:extLst>
                    <a:ext uri="{9D8B030D-6E8A-4147-A177-3AD203B41FA5}">
                      <a16:colId xmlns:a16="http://schemas.microsoft.com/office/drawing/2014/main" val="2007411268"/>
                    </a:ext>
                  </a:extLst>
                </a:gridCol>
              </a:tblGrid>
              <a:tr h="370840">
                <a:tc>
                  <a:txBody>
                    <a:bodyPr/>
                    <a:lstStyle/>
                    <a:p>
                      <a:pPr algn="ctr"/>
                      <a:r>
                        <a:rPr lang="fr-FR" sz="1200" dirty="0">
                          <a:solidFill>
                            <a:schemeClr val="tx1"/>
                          </a:solidFill>
                        </a:rPr>
                        <a:t>Orientations</a:t>
                      </a:r>
                    </a:p>
                  </a:txBody>
                  <a:tcPr anchor="ctr">
                    <a:solidFill>
                      <a:schemeClr val="accent3"/>
                    </a:solidFill>
                  </a:tcPr>
                </a:tc>
                <a:tc>
                  <a:txBody>
                    <a:bodyPr/>
                    <a:lstStyle/>
                    <a:p>
                      <a:pPr algn="ctr"/>
                      <a:r>
                        <a:rPr lang="fr-FR" sz="1200" dirty="0">
                          <a:solidFill>
                            <a:schemeClr val="tx1"/>
                          </a:solidFill>
                        </a:rPr>
                        <a:t>Justifications</a:t>
                      </a:r>
                    </a:p>
                  </a:txBody>
                  <a:tcPr anchor="ctr">
                    <a:solidFill>
                      <a:schemeClr val="accent3"/>
                    </a:solidFill>
                  </a:tcP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3. PRÉSERVER LES MILIEUX NATURELS, LA QUALITÉ DES PAYSAGES ET LES RESSOURCES</a:t>
                      </a:r>
                    </a:p>
                  </a:txBody>
                  <a:tcPr anchor="ctr">
                    <a:solidFill>
                      <a:schemeClr val="accent3">
                        <a:lumMod val="75000"/>
                      </a:schemeClr>
                    </a:solidFill>
                  </a:tcPr>
                </a:tc>
                <a:tc hMerge="1">
                  <a:txBody>
                    <a:bodyPr/>
                    <a:lstStyle/>
                    <a:p>
                      <a:endParaRPr lang="fr-FR" sz="1200" b="1" dirty="0">
                        <a:solidFill>
                          <a:schemeClr val="bg1"/>
                        </a:solidFill>
                        <a:effectLst/>
                      </a:endParaRPr>
                    </a:p>
                  </a:txBody>
                  <a:tcPr anchor="ctr">
                    <a:solidFill>
                      <a:schemeClr val="accent3">
                        <a:lumMod val="75000"/>
                      </a:schemeClr>
                    </a:solidFill>
                  </a:tcPr>
                </a:tc>
                <a:extLst>
                  <a:ext uri="{0D108BD9-81ED-4DB2-BD59-A6C34878D82A}">
                    <a16:rowId xmlns:a16="http://schemas.microsoft.com/office/drawing/2014/main" val="1839587255"/>
                  </a:ext>
                </a:extLst>
              </a:tr>
              <a:tr h="479213">
                <a:tc rowSpan="5">
                  <a:txBody>
                    <a:bodyPr/>
                    <a:lstStyle/>
                    <a:p>
                      <a:pPr algn="l" fontAlgn="ctr"/>
                      <a:r>
                        <a:rPr lang="fr-FR" sz="1200" b="1" i="0" u="none" strike="noStrike" dirty="0">
                          <a:solidFill>
                            <a:srgbClr val="000000"/>
                          </a:solidFill>
                          <a:effectLst/>
                          <a:latin typeface="Calibri" panose="020F0502020204030204" pitchFamily="34" charset="0"/>
                        </a:rPr>
                        <a:t>3.1. Renforcer l'identité du territoire par la valorisation des milieux et des paysages </a:t>
                      </a:r>
                    </a:p>
                  </a:txBody>
                  <a:tcPr marL="7620" marR="7620" marT="7620" marB="0" anchor="ctr">
                    <a:solidFill>
                      <a:schemeClr val="accent3">
                        <a:lumMod val="40000"/>
                        <a:lumOff val="60000"/>
                      </a:schemeClr>
                    </a:solidFill>
                  </a:tcPr>
                </a:tc>
                <a:tc>
                  <a:txBody>
                    <a:bodyPr/>
                    <a:lstStyle/>
                    <a:p>
                      <a:pPr algn="l" fontAlgn="ctr"/>
                      <a:r>
                        <a:rPr lang="fr-FR" sz="1100" b="0" i="0" u="none" strike="noStrike">
                          <a:solidFill>
                            <a:srgbClr val="000000"/>
                          </a:solidFill>
                          <a:effectLst/>
                          <a:latin typeface="Calibri" panose="020F0502020204030204" pitchFamily="34" charset="0"/>
                        </a:rPr>
                        <a:t>&gt; Mettre en valeur les composantes naturelles et paysagères de la commune : boisements, milieux bocagers, prairies, vignes, plans et cours d'eau…, dont l'accès est aujourd'hui peu visible, lisible et mis en valeur, ainsi que la trame verte urbaine</a:t>
                      </a:r>
                      <a:endParaRPr lang="fr-FR" sz="1100" b="1" i="0" u="none" strike="noStrike" dirty="0">
                        <a:solidFill>
                          <a:srgbClr val="000000"/>
                        </a:solidFill>
                        <a:effectLst/>
                        <a:latin typeface="Calibri" panose="020F0502020204030204" pitchFamily="34" charset="0"/>
                      </a:endParaRPr>
                    </a:p>
                  </a:txBody>
                  <a:tcPr marL="7620" marR="7620" marT="7620" marB="0" anchor="ctr">
                    <a:solidFill>
                      <a:schemeClr val="accent3">
                        <a:lumMod val="20000"/>
                        <a:lumOff val="80000"/>
                      </a:schemeClr>
                    </a:solidFill>
                  </a:tcPr>
                </a:tc>
                <a:extLst>
                  <a:ext uri="{0D108BD9-81ED-4DB2-BD59-A6C34878D82A}">
                    <a16:rowId xmlns:a16="http://schemas.microsoft.com/office/drawing/2014/main" val="2673642751"/>
                  </a:ext>
                </a:extLst>
              </a:tr>
              <a:tr h="741680">
                <a:tc vMerge="1">
                  <a:txBody>
                    <a:bodyPr/>
                    <a:lstStyle/>
                    <a:p>
                      <a:endParaRPr lang="fr-FR"/>
                    </a:p>
                  </a:txBody>
                  <a:tcPr/>
                </a:tc>
                <a:tc>
                  <a:txBody>
                    <a:bodyPr/>
                    <a:lstStyle/>
                    <a:p>
                      <a:r>
                        <a:rPr lang="fr-FR" sz="1100" b="0" i="0" u="none" strike="noStrike" dirty="0">
                          <a:solidFill>
                            <a:srgbClr val="000000"/>
                          </a:solidFill>
                          <a:effectLst/>
                          <a:latin typeface="Calibri" panose="020F0502020204030204" pitchFamily="34" charset="0"/>
                        </a:rPr>
                        <a:t>&gt; Répondre aux enjeux environnementaux et paysagers sur la commune et son territoire élargi (zone inondable, sites Natura 2000, inventaires des zones naturelles d'intérêt écologique, faunistique et floristique (ZNIEFF), zones humides, trame verte et bleue…)</a:t>
                      </a:r>
                      <a:endParaRPr lang="fr-FR" dirty="0"/>
                    </a:p>
                  </a:txBody>
                  <a:tcPr marL="7620" marR="7620" marT="7620" marB="0" anchor="ctr">
                    <a:solidFill>
                      <a:schemeClr val="accent3">
                        <a:lumMod val="20000"/>
                        <a:lumOff val="80000"/>
                      </a:schemeClr>
                    </a:solidFill>
                  </a:tcPr>
                </a:tc>
                <a:extLst>
                  <a:ext uri="{0D108BD9-81ED-4DB2-BD59-A6C34878D82A}">
                    <a16:rowId xmlns:a16="http://schemas.microsoft.com/office/drawing/2014/main" val="231265635"/>
                  </a:ext>
                </a:extLst>
              </a:tr>
              <a:tr h="370840">
                <a:tc vMerge="1">
                  <a:txBody>
                    <a:bodyPr/>
                    <a:lstStyle/>
                    <a:p>
                      <a:endParaRPr lang="fr-FR"/>
                    </a:p>
                  </a:txBody>
                  <a:tcPr>
                    <a:solidFill>
                      <a:schemeClr val="accent3">
                        <a:lumMod val="40000"/>
                        <a:lumOff val="60000"/>
                      </a:schemeClr>
                    </a:solidFill>
                  </a:tcPr>
                </a:tc>
                <a:tc>
                  <a:txBody>
                    <a:bodyPr/>
                    <a:lstStyle/>
                    <a:p>
                      <a:r>
                        <a:rPr lang="fr-FR" sz="1100" b="0" i="0" u="none" strike="noStrike" dirty="0">
                          <a:solidFill>
                            <a:srgbClr val="000000"/>
                          </a:solidFill>
                          <a:effectLst/>
                          <a:latin typeface="Calibri" panose="020F0502020204030204" pitchFamily="34" charset="0"/>
                        </a:rPr>
                        <a:t>&gt; Permettre aux habitants de retrouver un rapport à l'eau, de se réapproprier les accès vers l’Isle, les cours d'eau et les plans d'eau</a:t>
                      </a:r>
                      <a:endParaRPr lang="fr-FR" dirty="0"/>
                    </a:p>
                  </a:txBody>
                  <a:tcPr marL="7620" marR="7620" marT="7620" marB="0" anchor="ctr">
                    <a:solidFill>
                      <a:schemeClr val="accent3">
                        <a:lumMod val="20000"/>
                        <a:lumOff val="80000"/>
                      </a:schemeClr>
                    </a:solidFill>
                  </a:tcPr>
                </a:tc>
                <a:extLst>
                  <a:ext uri="{0D108BD9-81ED-4DB2-BD59-A6C34878D82A}">
                    <a16:rowId xmlns:a16="http://schemas.microsoft.com/office/drawing/2014/main" val="1734895733"/>
                  </a:ext>
                </a:extLst>
              </a:tr>
              <a:tr h="293793">
                <a:tc vMerge="1">
                  <a:txBody>
                    <a:bodyPr/>
                    <a:lstStyle/>
                    <a:p>
                      <a:endParaRPr lang="fr-FR"/>
                    </a:p>
                  </a:txBody>
                  <a:tcPr>
                    <a:solidFill>
                      <a:schemeClr val="accent3">
                        <a:lumMod val="40000"/>
                        <a:lumOff val="60000"/>
                      </a:schemeClr>
                    </a:solidFill>
                  </a:tcPr>
                </a:tc>
                <a:tc>
                  <a:txBody>
                    <a:bodyPr/>
                    <a:lstStyle/>
                    <a:p>
                      <a:r>
                        <a:rPr lang="fr-FR" sz="1100" b="0" i="0" u="none" strike="noStrike" dirty="0">
                          <a:solidFill>
                            <a:srgbClr val="000000"/>
                          </a:solidFill>
                          <a:effectLst/>
                          <a:latin typeface="Calibri" panose="020F0502020204030204" pitchFamily="34" charset="0"/>
                        </a:rPr>
                        <a:t>&gt; Maintenir / valoriser l'agriculture comme activité participant à l'entretien des milieux </a:t>
                      </a:r>
                      <a:endParaRPr lang="fr-FR" dirty="0"/>
                    </a:p>
                  </a:txBody>
                  <a:tcPr marL="7620" marR="7620" marT="7620" marB="0" anchor="ctr">
                    <a:solidFill>
                      <a:schemeClr val="accent3">
                        <a:lumMod val="20000"/>
                        <a:lumOff val="80000"/>
                      </a:schemeClr>
                    </a:solidFill>
                  </a:tcPr>
                </a:tc>
                <a:extLst>
                  <a:ext uri="{0D108BD9-81ED-4DB2-BD59-A6C34878D82A}">
                    <a16:rowId xmlns:a16="http://schemas.microsoft.com/office/drawing/2014/main" val="2545429860"/>
                  </a:ext>
                </a:extLst>
              </a:tr>
              <a:tr h="510540">
                <a:tc vMerge="1">
                  <a:txBody>
                    <a:bodyPr/>
                    <a:lstStyle/>
                    <a:p>
                      <a:pPr algn="l" fontAlgn="ctr"/>
                      <a:endParaRPr lang="fr-FR" sz="1200" b="1" i="0" u="none" strike="noStrike" dirty="0">
                        <a:solidFill>
                          <a:srgbClr val="000000"/>
                        </a:solidFill>
                        <a:effectLst/>
                        <a:latin typeface="Calibri" panose="020F0502020204030204" pitchFamily="34" charset="0"/>
                      </a:endParaRPr>
                    </a:p>
                  </a:txBody>
                  <a:tcPr marL="7620" marR="7620" marT="7620" marB="0" anchor="ctr">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b="0" i="0" u="none" strike="noStrike" kern="1200" dirty="0">
                          <a:solidFill>
                            <a:srgbClr val="000000"/>
                          </a:solidFill>
                          <a:effectLst/>
                          <a:latin typeface="Calibri" panose="020F0502020204030204" pitchFamily="34" charset="0"/>
                          <a:ea typeface="+mn-ea"/>
                          <a:cs typeface="+mn-cs"/>
                        </a:rPr>
                        <a:t>&gt; Limiter les risques sur les personnes et les biens : PPRI, limitation des phénomènes de ruissellement (chemin de l'eau)</a:t>
                      </a:r>
                    </a:p>
                    <a:p>
                      <a:pPr marL="0" algn="l" defTabSz="457200" rtl="0" eaLnBrk="1" latinLnBrk="0" hangingPunct="1"/>
                      <a:endParaRPr lang="fr-FR" sz="1100" b="0" i="0" u="none" strike="noStrike" kern="1200" dirty="0">
                        <a:solidFill>
                          <a:srgbClr val="000000"/>
                        </a:solidFill>
                        <a:effectLst/>
                        <a:latin typeface="Calibri" panose="020F0502020204030204" pitchFamily="34" charset="0"/>
                        <a:ea typeface="+mn-ea"/>
                        <a:cs typeface="+mn-cs"/>
                      </a:endParaRPr>
                    </a:p>
                  </a:txBody>
                  <a:tcPr marL="7620" marR="7620" marT="7620" marB="0" anchor="ctr">
                    <a:solidFill>
                      <a:schemeClr val="accent3">
                        <a:lumMod val="20000"/>
                        <a:lumOff val="80000"/>
                      </a:schemeClr>
                    </a:solidFill>
                  </a:tcPr>
                </a:tc>
                <a:extLst>
                  <a:ext uri="{0D108BD9-81ED-4DB2-BD59-A6C34878D82A}">
                    <a16:rowId xmlns:a16="http://schemas.microsoft.com/office/drawing/2014/main" val="1128663845"/>
                  </a:ext>
                </a:extLst>
              </a:tr>
            </a:tbl>
          </a:graphicData>
        </a:graphic>
      </p:graphicFrame>
      <p:sp>
        <p:nvSpPr>
          <p:cNvPr id="3" name="Titre 1">
            <a:extLst>
              <a:ext uri="{FF2B5EF4-FFF2-40B4-BE49-F238E27FC236}">
                <a16:creationId xmlns:a16="http://schemas.microsoft.com/office/drawing/2014/main" id="{A929F888-89A4-07EF-E413-1BB795D238D4}"/>
              </a:ext>
            </a:extLst>
          </p:cNvPr>
          <p:cNvSpPr txBox="1">
            <a:spLocks/>
          </p:cNvSpPr>
          <p:nvPr/>
        </p:nvSpPr>
        <p:spPr>
          <a:xfrm>
            <a:off x="0" y="601081"/>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a:t>
            </a:r>
          </a:p>
          <a:p>
            <a:pPr marL="444500"/>
            <a:r>
              <a:rPr lang="fr-FR" sz="2400" b="1" dirty="0">
                <a:solidFill>
                  <a:schemeClr val="accent3"/>
                </a:solidFill>
                <a:latin typeface="Trebuchet MS" panose="020B0603020202020204"/>
              </a:rPr>
              <a:t>3. Préserver les milieux naturels, la qualité des paysages et des ressources</a:t>
            </a:r>
            <a:endParaRPr lang="fr-FR" sz="2400" b="1" dirty="0">
              <a:solidFill>
                <a:schemeClr val="accent3"/>
              </a:solidFill>
            </a:endParaRPr>
          </a:p>
        </p:txBody>
      </p:sp>
      <p:pic>
        <p:nvPicPr>
          <p:cNvPr id="7" name="Image 6" descr="Une image contenant carte&#10;&#10;Description générée automatiquement">
            <a:extLst>
              <a:ext uri="{FF2B5EF4-FFF2-40B4-BE49-F238E27FC236}">
                <a16:creationId xmlns:a16="http://schemas.microsoft.com/office/drawing/2014/main" id="{7E20E195-6814-D53B-0176-A575C70F715C}"/>
              </a:ext>
            </a:extLst>
          </p:cNvPr>
          <p:cNvPicPr>
            <a:picLocks noChangeAspect="1"/>
          </p:cNvPicPr>
          <p:nvPr/>
        </p:nvPicPr>
        <p:blipFill>
          <a:blip r:embed="rId2"/>
          <a:stretch>
            <a:fillRect/>
          </a:stretch>
        </p:blipFill>
        <p:spPr>
          <a:xfrm>
            <a:off x="95664" y="4582841"/>
            <a:ext cx="2314161" cy="1636077"/>
          </a:xfrm>
          <a:prstGeom prst="rect">
            <a:avLst/>
          </a:prstGeom>
        </p:spPr>
      </p:pic>
      <p:pic>
        <p:nvPicPr>
          <p:cNvPr id="8" name="Image 7" descr="Une image contenant carte&#10;&#10;Description générée automatiquement">
            <a:extLst>
              <a:ext uri="{FF2B5EF4-FFF2-40B4-BE49-F238E27FC236}">
                <a16:creationId xmlns:a16="http://schemas.microsoft.com/office/drawing/2014/main" id="{BA243C84-D446-FB8C-D8F8-F5C7135F45C4}"/>
              </a:ext>
            </a:extLst>
          </p:cNvPr>
          <p:cNvPicPr>
            <a:picLocks noChangeAspect="1"/>
          </p:cNvPicPr>
          <p:nvPr/>
        </p:nvPicPr>
        <p:blipFill>
          <a:blip r:embed="rId3"/>
          <a:stretch>
            <a:fillRect/>
          </a:stretch>
        </p:blipFill>
        <p:spPr>
          <a:xfrm>
            <a:off x="2747962" y="4716577"/>
            <a:ext cx="3028951" cy="2141424"/>
          </a:xfrm>
          <a:prstGeom prst="rect">
            <a:avLst/>
          </a:prstGeom>
        </p:spPr>
      </p:pic>
      <p:pic>
        <p:nvPicPr>
          <p:cNvPr id="9" name="Image 8" descr="Une image contenant carte&#10;&#10;Description générée automatiquement">
            <a:extLst>
              <a:ext uri="{FF2B5EF4-FFF2-40B4-BE49-F238E27FC236}">
                <a16:creationId xmlns:a16="http://schemas.microsoft.com/office/drawing/2014/main" id="{246D173A-2F18-B31D-4C68-251146132541}"/>
              </a:ext>
            </a:extLst>
          </p:cNvPr>
          <p:cNvPicPr>
            <a:picLocks noChangeAspect="1"/>
          </p:cNvPicPr>
          <p:nvPr/>
        </p:nvPicPr>
        <p:blipFill>
          <a:blip r:embed="rId4"/>
          <a:stretch>
            <a:fillRect/>
          </a:stretch>
        </p:blipFill>
        <p:spPr>
          <a:xfrm>
            <a:off x="6115050" y="4716577"/>
            <a:ext cx="3028950" cy="2141423"/>
          </a:xfrm>
          <a:prstGeom prst="rect">
            <a:avLst/>
          </a:prstGeom>
        </p:spPr>
      </p:pic>
    </p:spTree>
    <p:extLst>
      <p:ext uri="{BB962C8B-B14F-4D97-AF65-F5344CB8AC3E}">
        <p14:creationId xmlns:p14="http://schemas.microsoft.com/office/powerpoint/2010/main" val="2901543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space réservé du numéro de diapositive 5">
            <a:extLst>
              <a:ext uri="{FF2B5EF4-FFF2-40B4-BE49-F238E27FC236}">
                <a16:creationId xmlns:a16="http://schemas.microsoft.com/office/drawing/2014/main" id="{029B946A-65DC-42B7-AA6B-11F932B89EE2}"/>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20A21F99-D803-46A0-A519-8599A438E3A5}"/>
              </a:ext>
            </a:extLst>
          </p:cNvPr>
          <p:cNvSpPr/>
          <p:nvPr/>
        </p:nvSpPr>
        <p:spPr>
          <a:xfrm>
            <a:off x="0" y="65299"/>
            <a:ext cx="6400799" cy="523220"/>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small" spc="0" normalizeH="0" baseline="0" noProof="0" dirty="0">
                <a:ln>
                  <a:noFill/>
                </a:ln>
                <a:solidFill>
                  <a:prstClr val="black">
                    <a:lumMod val="50000"/>
                  </a:prstClr>
                </a:solidFill>
                <a:effectLst/>
                <a:uLnTx/>
                <a:uFillTx/>
                <a:latin typeface="Impact" panose="020B0806030902050204" pitchFamily="34" charset="0"/>
                <a:ea typeface="+mn-ea"/>
                <a:cs typeface="+mn-cs"/>
              </a:rPr>
              <a:t>…à l’échelle de Saint-Denis-de-Pile</a:t>
            </a:r>
          </a:p>
        </p:txBody>
      </p:sp>
      <p:pic>
        <p:nvPicPr>
          <p:cNvPr id="7" name="Image 6">
            <a:extLst>
              <a:ext uri="{FF2B5EF4-FFF2-40B4-BE49-F238E27FC236}">
                <a16:creationId xmlns:a16="http://schemas.microsoft.com/office/drawing/2014/main" id="{CD38A89B-1D92-4427-B640-A9BC7AF6FB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91" y="6510293"/>
            <a:ext cx="512638" cy="239344"/>
          </a:xfrm>
          <a:prstGeom prst="rect">
            <a:avLst/>
          </a:prstGeom>
        </p:spPr>
      </p:pic>
      <p:pic>
        <p:nvPicPr>
          <p:cNvPr id="8" name="Image 7">
            <a:extLst>
              <a:ext uri="{FF2B5EF4-FFF2-40B4-BE49-F238E27FC236}">
                <a16:creationId xmlns:a16="http://schemas.microsoft.com/office/drawing/2014/main" id="{DC3987E1-189F-40A1-B672-228770CAC9A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93341" y="6540452"/>
            <a:ext cx="523668" cy="264401"/>
          </a:xfrm>
          <a:prstGeom prst="rect">
            <a:avLst/>
          </a:prstGeom>
        </p:spPr>
      </p:pic>
      <p:pic>
        <p:nvPicPr>
          <p:cNvPr id="3" name="Image 2">
            <a:extLst>
              <a:ext uri="{FF2B5EF4-FFF2-40B4-BE49-F238E27FC236}">
                <a16:creationId xmlns:a16="http://schemas.microsoft.com/office/drawing/2014/main" id="{BBC0CE74-BB69-4454-90DE-92FF58545E5D}"/>
              </a:ext>
            </a:extLst>
          </p:cNvPr>
          <p:cNvPicPr>
            <a:picLocks noChangeAspect="1"/>
          </p:cNvPicPr>
          <p:nvPr/>
        </p:nvPicPr>
        <p:blipFill>
          <a:blip r:embed="rId5"/>
          <a:srcRect/>
          <a:stretch/>
        </p:blipFill>
        <p:spPr>
          <a:xfrm>
            <a:off x="298664" y="598769"/>
            <a:ext cx="8546671" cy="5901272"/>
          </a:xfrm>
          <a:prstGeom prst="rect">
            <a:avLst/>
          </a:prstGeom>
        </p:spPr>
      </p:pic>
    </p:spTree>
    <p:extLst>
      <p:ext uri="{BB962C8B-B14F-4D97-AF65-F5344CB8AC3E}">
        <p14:creationId xmlns:p14="http://schemas.microsoft.com/office/powerpoint/2010/main" val="2276343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601081"/>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a:t>
            </a:r>
          </a:p>
          <a:p>
            <a:pPr marL="444500"/>
            <a:r>
              <a:rPr lang="fr-FR" sz="2400" b="1" dirty="0">
                <a:solidFill>
                  <a:schemeClr val="accent3"/>
                </a:solidFill>
                <a:latin typeface="Trebuchet MS" panose="020B0603020202020204"/>
              </a:rPr>
              <a:t>3. Préserver les milieux naturels, la qualité des paysages et des ressources</a:t>
            </a:r>
            <a:endParaRPr lang="fr-FR" sz="2400" b="1" dirty="0">
              <a:solidFill>
                <a:schemeClr val="accent3"/>
              </a:solidFill>
            </a:endParaRPr>
          </a:p>
        </p:txBody>
      </p:sp>
      <p:graphicFrame>
        <p:nvGraphicFramePr>
          <p:cNvPr id="2" name="Tableau 2">
            <a:extLst>
              <a:ext uri="{FF2B5EF4-FFF2-40B4-BE49-F238E27FC236}">
                <a16:creationId xmlns:a16="http://schemas.microsoft.com/office/drawing/2014/main" id="{F63B0E9E-1574-C074-3019-71BCEDD3DD02}"/>
              </a:ext>
            </a:extLst>
          </p:cNvPr>
          <p:cNvGraphicFramePr>
            <a:graphicFrameLocks noGrp="1"/>
          </p:cNvGraphicFramePr>
          <p:nvPr>
            <p:extLst>
              <p:ext uri="{D42A27DB-BD31-4B8C-83A1-F6EECF244321}">
                <p14:modId xmlns:p14="http://schemas.microsoft.com/office/powerpoint/2010/main" val="2107786256"/>
              </p:ext>
            </p:extLst>
          </p:nvPr>
        </p:nvGraphicFramePr>
        <p:xfrm>
          <a:off x="95664" y="1105581"/>
          <a:ext cx="8952672" cy="1763571"/>
        </p:xfrm>
        <a:graphic>
          <a:graphicData uri="http://schemas.openxmlformats.org/drawingml/2006/table">
            <a:tbl>
              <a:tblPr firstRow="1" bandRow="1">
                <a:tableStyleId>{00A15C55-8517-42AA-B614-E9B94910E393}</a:tableStyleId>
              </a:tblPr>
              <a:tblGrid>
                <a:gridCol w="2315842">
                  <a:extLst>
                    <a:ext uri="{9D8B030D-6E8A-4147-A177-3AD203B41FA5}">
                      <a16:colId xmlns:a16="http://schemas.microsoft.com/office/drawing/2014/main" val="2890063102"/>
                    </a:ext>
                  </a:extLst>
                </a:gridCol>
                <a:gridCol w="6636830">
                  <a:extLst>
                    <a:ext uri="{9D8B030D-6E8A-4147-A177-3AD203B41FA5}">
                      <a16:colId xmlns:a16="http://schemas.microsoft.com/office/drawing/2014/main" val="3202394287"/>
                    </a:ext>
                  </a:extLst>
                </a:gridCol>
              </a:tblGrid>
              <a:tr h="370840">
                <a:tc>
                  <a:txBody>
                    <a:bodyPr/>
                    <a:lstStyle/>
                    <a:p>
                      <a:pPr algn="ctr"/>
                      <a:r>
                        <a:rPr lang="fr-FR" sz="1200" dirty="0">
                          <a:solidFill>
                            <a:schemeClr val="tx1"/>
                          </a:solidFill>
                        </a:rPr>
                        <a:t>Orientations</a:t>
                      </a:r>
                    </a:p>
                  </a:txBody>
                  <a:tcPr anchor="ctr">
                    <a:solidFill>
                      <a:schemeClr val="accent3"/>
                    </a:solidFill>
                  </a:tcPr>
                </a:tc>
                <a:tc>
                  <a:txBody>
                    <a:bodyPr/>
                    <a:lstStyle/>
                    <a:p>
                      <a:pPr algn="ctr"/>
                      <a:r>
                        <a:rPr lang="fr-FR" sz="1200" dirty="0">
                          <a:solidFill>
                            <a:schemeClr val="tx1"/>
                          </a:solidFill>
                        </a:rPr>
                        <a:t>Justifications</a:t>
                      </a:r>
                    </a:p>
                  </a:txBody>
                  <a:tcPr anchor="ctr">
                    <a:solidFill>
                      <a:schemeClr val="accent3"/>
                    </a:solidFill>
                  </a:tcP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3. PRÉSERVER LES MILIEUX NATURELS, LA QUALITÉ DES PAYSAGES ET LES RESSOURCES</a:t>
                      </a:r>
                    </a:p>
                  </a:txBody>
                  <a:tcPr anchor="ctr">
                    <a:solidFill>
                      <a:schemeClr val="accent3">
                        <a:lumMod val="75000"/>
                      </a:schemeClr>
                    </a:solidFill>
                  </a:tcPr>
                </a:tc>
                <a:tc hMerge="1">
                  <a:txBody>
                    <a:bodyPr/>
                    <a:lstStyle/>
                    <a:p>
                      <a:endParaRPr lang="fr-FR" sz="1200" b="1" dirty="0">
                        <a:solidFill>
                          <a:schemeClr val="bg1"/>
                        </a:solidFill>
                        <a:effectLst/>
                      </a:endParaRPr>
                    </a:p>
                  </a:txBody>
                  <a:tcPr anchor="ctr">
                    <a:solidFill>
                      <a:schemeClr val="accent3">
                        <a:lumMod val="75000"/>
                      </a:schemeClr>
                    </a:solidFill>
                  </a:tcPr>
                </a:tc>
                <a:extLst>
                  <a:ext uri="{0D108BD9-81ED-4DB2-BD59-A6C34878D82A}">
                    <a16:rowId xmlns:a16="http://schemas.microsoft.com/office/drawing/2014/main" val="1839587255"/>
                  </a:ext>
                </a:extLst>
              </a:tr>
              <a:tr h="370840">
                <a:tc rowSpan="3">
                  <a:txBody>
                    <a:bodyPr/>
                    <a:lstStyle/>
                    <a:p>
                      <a:pPr algn="l" fontAlgn="ctr"/>
                      <a:r>
                        <a:rPr lang="fr-FR" sz="1200" b="1" i="0" u="none" strike="noStrike" dirty="0">
                          <a:solidFill>
                            <a:srgbClr val="000000"/>
                          </a:solidFill>
                          <a:effectLst/>
                          <a:latin typeface="Calibri" panose="020F0502020204030204" pitchFamily="34" charset="0"/>
                        </a:rPr>
                        <a:t>3.2. Adapter le développement de Saint-Denis de Pile aux ressources en eau</a:t>
                      </a:r>
                    </a:p>
                  </a:txBody>
                  <a:tcPr marL="7620" marR="7620" marT="7620" marB="0" anchor="ctr">
                    <a:solidFill>
                      <a:schemeClr val="accent3">
                        <a:lumMod val="40000"/>
                        <a:lumOff val="60000"/>
                      </a:schemeClr>
                    </a:solidFill>
                  </a:tcPr>
                </a:tc>
                <a:tc>
                  <a:txBody>
                    <a:bodyPr/>
                    <a:lstStyle/>
                    <a:p>
                      <a:pPr algn="l" fontAlgn="ctr"/>
                      <a:r>
                        <a:rPr lang="fr-FR" sz="1100" b="0" i="0" u="none" strike="noStrike" dirty="0">
                          <a:solidFill>
                            <a:srgbClr val="000000"/>
                          </a:solidFill>
                          <a:effectLst/>
                          <a:latin typeface="Calibri" panose="020F0502020204030204" pitchFamily="34" charset="0"/>
                        </a:rPr>
                        <a:t>&gt; Dans une tendance générale de pression sur la ressource en eau et une aggravation avec le réchauffement climatique</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673642751"/>
                  </a:ext>
                </a:extLst>
              </a:tr>
              <a:tr h="274533">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Trouver des axes d’optimisations et d’améliorations autour de la gestion de l’eau.</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31265635"/>
                  </a:ext>
                </a:extLst>
              </a:tr>
              <a:tr h="376518">
                <a:tc vMerge="1">
                  <a:txBody>
                    <a:bodyPr/>
                    <a:lstStyle/>
                    <a:p>
                      <a:endParaRPr lang="fr-FR"/>
                    </a:p>
                  </a:txBody>
                  <a:tcP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Protéger les espaces fragiles et menacés, tels que les zones humides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1734895733"/>
                  </a:ext>
                </a:extLst>
              </a:tr>
            </a:tbl>
          </a:graphicData>
        </a:graphic>
      </p:graphicFrame>
      <p:pic>
        <p:nvPicPr>
          <p:cNvPr id="6" name="Image 5" descr="Une image contenant carte&#10;&#10;Description générée automatiquement">
            <a:extLst>
              <a:ext uri="{FF2B5EF4-FFF2-40B4-BE49-F238E27FC236}">
                <a16:creationId xmlns:a16="http://schemas.microsoft.com/office/drawing/2014/main" id="{BC91C7BE-4DF3-1297-C536-3600F53F6761}"/>
              </a:ext>
            </a:extLst>
          </p:cNvPr>
          <p:cNvPicPr>
            <a:picLocks noChangeAspect="1"/>
          </p:cNvPicPr>
          <p:nvPr/>
        </p:nvPicPr>
        <p:blipFill>
          <a:blip r:embed="rId2"/>
          <a:stretch>
            <a:fillRect/>
          </a:stretch>
        </p:blipFill>
        <p:spPr>
          <a:xfrm>
            <a:off x="2400300" y="2857983"/>
            <a:ext cx="5657850" cy="4000017"/>
          </a:xfrm>
          <a:prstGeom prst="rect">
            <a:avLst/>
          </a:prstGeom>
        </p:spPr>
      </p:pic>
    </p:spTree>
    <p:extLst>
      <p:ext uri="{BB962C8B-B14F-4D97-AF65-F5344CB8AC3E}">
        <p14:creationId xmlns:p14="http://schemas.microsoft.com/office/powerpoint/2010/main" val="210304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A1002D-08B4-D96F-BFF8-798A3B0C3EEB}"/>
              </a:ext>
            </a:extLst>
          </p:cNvPr>
          <p:cNvSpPr/>
          <p:nvPr/>
        </p:nvSpPr>
        <p:spPr>
          <a:xfrm>
            <a:off x="0" y="1301262"/>
            <a:ext cx="9144000" cy="4583723"/>
          </a:xfrm>
          <a:prstGeom prst="rect">
            <a:avLst/>
          </a:prstGeom>
          <a:solidFill>
            <a:srgbClr val="5FAEEF"/>
          </a:solidFill>
          <a:ln>
            <a:solidFill>
              <a:srgbClr val="257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kumimoji="0" lang="fr-FR" sz="2000" b="1" i="0" u="none" strike="noStrike" kern="1200" cap="none" spc="0" normalizeH="0" baseline="0" noProof="0" dirty="0">
              <a:ln>
                <a:noFill/>
              </a:ln>
              <a:effectLst/>
              <a:uLnTx/>
              <a:uFillTx/>
              <a:latin typeface="Trebuchet MS" panose="020B0603020202020204"/>
              <a:ea typeface="+mn-ea"/>
              <a:cs typeface="+mn-cs"/>
            </a:endParaRPr>
          </a:p>
          <a:p>
            <a:pPr algn="just"/>
            <a:endParaRPr lang="fr-FR" sz="2000" b="1" u="sng" dirty="0">
              <a:effectLst>
                <a:outerShdw blurRad="38100" dist="38100" dir="2700000" algn="tl">
                  <a:srgbClr val="000000">
                    <a:alpha val="43137"/>
                  </a:srgbClr>
                </a:outerShdw>
              </a:effectLst>
              <a:latin typeface="+mj-lt"/>
              <a:cs typeface="Times New Roman" panose="02020603050405020304" pitchFamily="18" charset="0"/>
            </a:endParaRPr>
          </a:p>
          <a:p>
            <a:pPr algn="just"/>
            <a:r>
              <a:rPr lang="fr-FR" sz="2000" b="1" u="sng" dirty="0">
                <a:effectLst>
                  <a:outerShdw blurRad="38100" dist="38100" dir="2700000" algn="tl">
                    <a:srgbClr val="000000">
                      <a:alpha val="43137"/>
                    </a:srgbClr>
                  </a:outerShdw>
                </a:effectLst>
                <a:latin typeface="+mj-lt"/>
                <a:cs typeface="Times New Roman" panose="02020603050405020304" pitchFamily="18" charset="0"/>
              </a:rPr>
              <a:t>Les documents cadres du PLU et au PADD exigeant une </a:t>
            </a:r>
            <a:r>
              <a:rPr lang="fr-FR" sz="2000" b="1"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comptabilité :</a:t>
            </a:r>
          </a:p>
          <a:p>
            <a:pPr algn="just"/>
            <a:endParaRPr lang="fr-FR" sz="2000" b="1"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endParaRPr>
          </a:p>
          <a:p>
            <a:pPr algn="just"/>
            <a:r>
              <a:rPr lang="fr-FR" b="1" dirty="0">
                <a:solidFill>
                  <a:srgbClr val="FFFF00"/>
                </a:solidFill>
                <a:effectLst>
                  <a:outerShdw blurRad="38100" dist="38100" dir="2700000" algn="tl">
                    <a:srgbClr val="000000">
                      <a:alpha val="43137"/>
                    </a:srgbClr>
                  </a:outerShdw>
                </a:effectLst>
                <a:latin typeface="Trebuchet MS" panose="020B0603020202020204"/>
              </a:rPr>
              <a:t>- Hypothèse de développement du SCOT</a:t>
            </a:r>
          </a:p>
          <a:p>
            <a:pPr algn="just"/>
            <a:r>
              <a:rPr lang="fr-FR" b="1" dirty="0">
                <a:solidFill>
                  <a:srgbClr val="FFFF00"/>
                </a:solidFill>
                <a:effectLst>
                  <a:outerShdw blurRad="38100" dist="38100" dir="2700000" algn="tl">
                    <a:srgbClr val="000000">
                      <a:alpha val="43137"/>
                    </a:srgbClr>
                  </a:outerShdw>
                </a:effectLst>
                <a:latin typeface="Trebuchet MS" panose="020B0603020202020204"/>
              </a:rPr>
              <a:t>- Hypothèse de développement du PLH</a:t>
            </a:r>
          </a:p>
          <a:p>
            <a:pPr algn="just"/>
            <a:r>
              <a:rPr lang="fr-FR" b="1" dirty="0">
                <a:solidFill>
                  <a:srgbClr val="FFFF00"/>
                </a:solidFill>
                <a:effectLst>
                  <a:outerShdw blurRad="38100" dist="38100" dir="2700000" algn="tl">
                    <a:srgbClr val="000000">
                      <a:alpha val="43137"/>
                    </a:srgbClr>
                  </a:outerShdw>
                </a:effectLst>
                <a:latin typeface="Trebuchet MS" panose="020B0603020202020204"/>
              </a:rPr>
              <a:t>- Hypothèse de développement de la CDC CALI ( travail en cours)</a:t>
            </a:r>
          </a:p>
          <a:p>
            <a:pPr algn="just"/>
            <a:endParaRPr lang="fr-FR" sz="1200" b="1" dirty="0">
              <a:latin typeface="Trebuchet MS" panose="020B0603020202020204"/>
            </a:endParaRPr>
          </a:p>
          <a:p>
            <a:pPr algn="just"/>
            <a:endParaRPr kumimoji="0" lang="fr-FR" sz="1200" b="1" i="0" u="none" strike="noStrike" kern="1200" cap="none" spc="0" normalizeH="0" baseline="0" noProof="0" dirty="0">
              <a:ln>
                <a:noFill/>
              </a:ln>
              <a:effectLst/>
              <a:uLnTx/>
              <a:uFillTx/>
              <a:latin typeface="Trebuchet MS" panose="020B0603020202020204"/>
              <a:ea typeface="+mn-ea"/>
              <a:cs typeface="+mn-cs"/>
            </a:endParaRPr>
          </a:p>
          <a:p>
            <a:pPr algn="just"/>
            <a:r>
              <a:rPr lang="fr-FR" sz="2000" b="1" u="sng" dirty="0">
                <a:effectLst>
                  <a:outerShdw blurRad="38100" dist="38100" dir="2700000" algn="tl">
                    <a:srgbClr val="000000">
                      <a:alpha val="43137"/>
                    </a:srgbClr>
                  </a:outerShdw>
                </a:effectLst>
                <a:latin typeface="+mj-lt"/>
                <a:cs typeface="Times New Roman" panose="02020603050405020304" pitchFamily="18" charset="0"/>
              </a:rPr>
              <a:t>Rappel des thématiques et </a:t>
            </a:r>
            <a:r>
              <a:rPr lang="fr-FR" sz="2000" b="1"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informations </a:t>
            </a:r>
            <a:r>
              <a:rPr lang="fr-FR" sz="2000" b="1" u="sng" dirty="0">
                <a:solidFill>
                  <a:srgbClr val="FFFF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clés </a:t>
            </a:r>
            <a:r>
              <a:rPr lang="fr-FR" sz="2000" b="1" u="sng" dirty="0">
                <a:solidFill>
                  <a:srgbClr val="FFFF00"/>
                </a:solidFill>
                <a:effectLst>
                  <a:outerShdw blurRad="38100" dist="38100" dir="2700000" algn="tl">
                    <a:srgbClr val="000000">
                      <a:alpha val="43137"/>
                    </a:srgbClr>
                  </a:outerShdw>
                </a:effectLst>
                <a:latin typeface="+mj-lt"/>
                <a:cs typeface="Times New Roman" panose="02020603050405020304" pitchFamily="18" charset="0"/>
              </a:rPr>
              <a:t>du Diagnostic:</a:t>
            </a:r>
          </a:p>
          <a:p>
            <a:pPr algn="just"/>
            <a:endParaRPr lang="fr-FR" b="1" dirty="0"/>
          </a:p>
          <a:p>
            <a:pPr algn="just"/>
            <a:r>
              <a:rPr lang="fr-FR" b="1" dirty="0">
                <a:solidFill>
                  <a:srgbClr val="FFFF00"/>
                </a:solidFill>
                <a:effectLst>
                  <a:outerShdw blurRad="38100" dist="38100" dir="2700000" algn="tl">
                    <a:srgbClr val="000000">
                      <a:alpha val="43137"/>
                    </a:srgbClr>
                  </a:outerShdw>
                </a:effectLst>
                <a:latin typeface="Trebuchet MS" panose="020B0603020202020204"/>
              </a:rPr>
              <a:t>- Espaces consommés entre 2012 et 2021 </a:t>
            </a:r>
            <a:r>
              <a:rPr lang="fr-FR" b="1" dirty="0">
                <a:latin typeface="Trebuchet MS" panose="020B0603020202020204"/>
              </a:rPr>
              <a:t>: </a:t>
            </a:r>
            <a:r>
              <a:rPr lang="fr-FR" b="1" dirty="0">
                <a:solidFill>
                  <a:srgbClr val="FFFF00"/>
                </a:solidFill>
                <a:effectLst>
                  <a:outerShdw blurRad="38100" dist="38100" dir="2700000" algn="tl">
                    <a:srgbClr val="000000">
                      <a:alpha val="43137"/>
                    </a:srgbClr>
                  </a:outerShdw>
                </a:effectLst>
              </a:rPr>
              <a:t>35,7 ha</a:t>
            </a:r>
          </a:p>
          <a:p>
            <a:pPr algn="just"/>
            <a:r>
              <a:rPr lang="fr-FR" b="1" dirty="0">
                <a:latin typeface="Trebuchet MS" panose="020B0603020202020204"/>
              </a:rPr>
              <a:t>- Activités économiques: ZAE de la Frappe, ZAE du Vignon, Secteur du centre-ville</a:t>
            </a:r>
          </a:p>
          <a:p>
            <a:pPr algn="just"/>
            <a:r>
              <a:rPr lang="fr-FR" b="1" dirty="0">
                <a:latin typeface="Trebuchet MS" panose="020B0603020202020204"/>
              </a:rPr>
              <a:t>- Espaces potentiels : </a:t>
            </a:r>
            <a:r>
              <a:rPr lang="fr-FR" b="1" dirty="0">
                <a:solidFill>
                  <a:srgbClr val="FFFF00"/>
                </a:solidFill>
                <a:effectLst>
                  <a:outerShdw blurRad="38100" dist="38100" dir="2700000" algn="tl">
                    <a:srgbClr val="000000">
                      <a:alpha val="43137"/>
                    </a:srgbClr>
                  </a:outerShdw>
                </a:effectLst>
              </a:rPr>
              <a:t>150 ha d’espaces mobilisables en division</a:t>
            </a:r>
            <a:endParaRPr lang="fr-FR" b="1" dirty="0">
              <a:latin typeface="Trebuchet MS" panose="020B0603020202020204"/>
            </a:endParaRPr>
          </a:p>
          <a:p>
            <a:pPr algn="just"/>
            <a:r>
              <a:rPr lang="fr-FR" b="1" dirty="0">
                <a:latin typeface="Trebuchet MS" panose="020B0603020202020204"/>
              </a:rPr>
              <a:t>- Espaces résiduels : </a:t>
            </a:r>
            <a:r>
              <a:rPr lang="fr-FR" b="1" dirty="0">
                <a:solidFill>
                  <a:srgbClr val="FFFF00"/>
                </a:solidFill>
                <a:effectLst>
                  <a:outerShdw blurRad="38100" dist="38100" dir="2700000" algn="tl">
                    <a:srgbClr val="000000">
                      <a:alpha val="43137"/>
                    </a:srgbClr>
                  </a:outerShdw>
                </a:effectLst>
              </a:rPr>
              <a:t>Un potentiel fortement impacté par les AOC</a:t>
            </a:r>
          </a:p>
          <a:p>
            <a:pPr algn="just"/>
            <a:r>
              <a:rPr lang="fr-FR" b="1" dirty="0">
                <a:latin typeface="Trebuchet MS" panose="020B0603020202020204"/>
              </a:rPr>
              <a:t>- Saint-Denis-de-Pile, centralité locale: </a:t>
            </a:r>
            <a:r>
              <a:rPr lang="fr-FR" b="1" dirty="0">
                <a:solidFill>
                  <a:srgbClr val="FFFF00"/>
                </a:solidFill>
                <a:effectLst>
                  <a:outerShdw blurRad="38100" dist="38100" dir="2700000" algn="tl">
                    <a:srgbClr val="000000">
                      <a:alpha val="43137"/>
                    </a:srgbClr>
                  </a:outerShdw>
                </a:effectLst>
                <a:latin typeface="Trebuchet MS" panose="020B0603020202020204"/>
              </a:rPr>
              <a:t>p</a:t>
            </a:r>
            <a:r>
              <a:rPr lang="fr-FR" sz="1800" b="1" dirty="0">
                <a:solidFill>
                  <a:srgbClr val="FFFF00"/>
                </a:solidFill>
                <a:effectLst>
                  <a:outerShdw blurRad="38100" dist="38100" dir="2700000" algn="tl">
                    <a:srgbClr val="000000">
                      <a:alpha val="43137"/>
                    </a:srgbClr>
                  </a:outerShdw>
                </a:effectLst>
                <a:latin typeface="Trebuchet MS" panose="020B0603020202020204"/>
              </a:rPr>
              <a:t>lusieurs « pôles » de qualité inégale</a:t>
            </a:r>
          </a:p>
          <a:p>
            <a:pPr algn="just"/>
            <a:r>
              <a:rPr lang="fr-FR" b="1" dirty="0">
                <a:solidFill>
                  <a:srgbClr val="FFFF00"/>
                </a:solidFill>
                <a:effectLst>
                  <a:outerShdw blurRad="38100" dist="38100" dir="2700000" algn="tl">
                    <a:srgbClr val="000000">
                      <a:alpha val="43137"/>
                    </a:srgbClr>
                  </a:outerShdw>
                </a:effectLst>
              </a:rPr>
              <a:t>- </a:t>
            </a:r>
            <a:r>
              <a:rPr lang="fr-FR" b="1" dirty="0">
                <a:latin typeface="Trebuchet MS" panose="020B0603020202020204"/>
              </a:rPr>
              <a:t>Découverte: </a:t>
            </a:r>
            <a:r>
              <a:rPr lang="fr-FR" b="1" dirty="0">
                <a:solidFill>
                  <a:srgbClr val="FFFF00"/>
                </a:solidFill>
                <a:effectLst>
                  <a:outerShdw blurRad="38100" dist="38100" dir="2700000" algn="tl">
                    <a:srgbClr val="000000">
                      <a:alpha val="43137"/>
                    </a:srgbClr>
                  </a:outerShdw>
                </a:effectLst>
              </a:rPr>
              <a:t>Patrimoine naturel, paysager et diversité des milieux</a:t>
            </a:r>
          </a:p>
          <a:p>
            <a:pPr algn="just"/>
            <a:r>
              <a:rPr lang="fr-FR" b="1" dirty="0">
                <a:latin typeface="Trebuchet MS" panose="020B0603020202020204"/>
              </a:rPr>
              <a:t>- Intégrer </a:t>
            </a:r>
            <a:r>
              <a:rPr lang="fr-FR" b="1" dirty="0">
                <a:solidFill>
                  <a:srgbClr val="FFFF00"/>
                </a:solidFill>
                <a:effectLst>
                  <a:outerShdw blurRad="38100" dist="38100" dir="2700000" algn="tl">
                    <a:srgbClr val="000000">
                      <a:alpha val="43137"/>
                    </a:srgbClr>
                  </a:outerShdw>
                </a:effectLst>
                <a:latin typeface="Trebuchet MS" panose="020B0603020202020204"/>
              </a:rPr>
              <a:t>les nuisances et risques </a:t>
            </a:r>
            <a:r>
              <a:rPr lang="fr-FR" b="1" dirty="0">
                <a:latin typeface="Trebuchet MS" panose="020B0603020202020204"/>
              </a:rPr>
              <a:t>dans la programmation</a:t>
            </a:r>
          </a:p>
          <a:p>
            <a:pPr algn="just"/>
            <a:endParaRPr lang="fr-FR" b="1" dirty="0">
              <a:latin typeface="Trebuchet MS" panose="020B0603020202020204"/>
            </a:endParaRPr>
          </a:p>
          <a:p>
            <a:pPr algn="just"/>
            <a:endParaRPr lang="fr-FR" sz="12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200" b="1" dirty="0">
              <a:solidFill>
                <a:schemeClr val="bg1"/>
              </a:solidFill>
              <a:latin typeface="Trebuchet MS" panose="020B0603020202020204"/>
            </a:endParaRPr>
          </a:p>
          <a:p>
            <a:pPr algn="just"/>
            <a:endParaRPr lang="fr-FR" sz="1200" b="1" dirty="0">
              <a:solidFill>
                <a:schemeClr val="bg1"/>
              </a:solidFill>
              <a:latin typeface="Trebuchet MS" panose="020B0603020202020204"/>
            </a:endParaRPr>
          </a:p>
          <a:p>
            <a:pPr algn="just"/>
            <a:endParaRPr lang="fr-FR" sz="1400" b="1" dirty="0">
              <a:solidFill>
                <a:srgbClr val="257195"/>
              </a:solidFill>
            </a:endParaRPr>
          </a:p>
          <a:p>
            <a:pPr algn="just"/>
            <a:endParaRPr lang="fr-FR" sz="1400" b="1" dirty="0">
              <a:solidFill>
                <a:schemeClr val="bg1"/>
              </a:solidFill>
              <a:latin typeface="Trebuchet MS" panose="020B0603020202020204"/>
            </a:endParaRPr>
          </a:p>
          <a:p>
            <a:pPr algn="just"/>
            <a:endParaRPr lang="fr-FR" sz="1400" b="1" dirty="0">
              <a:solidFill>
                <a:schemeClr val="bg1"/>
              </a:solidFill>
              <a:latin typeface="Trebuchet MS" panose="020B0603020202020204"/>
            </a:endParaRPr>
          </a:p>
          <a:p>
            <a:pPr algn="just"/>
            <a:endParaRPr lang="fr-FR" sz="1400" b="1" dirty="0">
              <a:solidFill>
                <a:schemeClr val="bg1"/>
              </a:solidFill>
              <a:latin typeface="Trebuchet MS" panose="020B0603020202020204"/>
            </a:endParaRPr>
          </a:p>
          <a:p>
            <a:pPr algn="just"/>
            <a:endParaRPr kumimoji="0" lang="fr-FR" sz="1400" b="1"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algn="just"/>
            <a:endParaRPr lang="fr-FR" sz="1400" dirty="0">
              <a:latin typeface="+mj-lt"/>
              <a:ea typeface="Calibri" panose="020F0502020204030204" pitchFamily="34" charset="0"/>
              <a:cs typeface="Times New Roman" panose="02020603050405020304" pitchFamily="18" charset="0"/>
            </a:endParaRPr>
          </a:p>
          <a:p>
            <a:pPr algn="just"/>
            <a:endParaRPr lang="fr-FR" sz="1400" dirty="0">
              <a:latin typeface="+mj-lt"/>
              <a:ea typeface="Calibri" panose="020F0502020204030204" pitchFamily="34" charset="0"/>
              <a:cs typeface="Times New Roman" panose="02020603050405020304" pitchFamily="18" charset="0"/>
            </a:endParaRPr>
          </a:p>
          <a:p>
            <a:pPr algn="just"/>
            <a:r>
              <a:rPr lang="fr-FR" sz="1400" dirty="0">
                <a:latin typeface="+mj-lt"/>
                <a:ea typeface="Calibri" panose="020F0502020204030204" pitchFamily="34" charset="0"/>
                <a:cs typeface="Times New Roman" panose="02020603050405020304" pitchFamily="18" charset="0"/>
              </a:rPr>
              <a:t>  </a:t>
            </a: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u="sng"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endParaRPr lang="fr-FR" sz="1400" b="1" u="sng" dirty="0">
              <a:effectLst>
                <a:outerShdw blurRad="38100" dist="38100" dir="2700000" algn="tl">
                  <a:srgbClr val="000000">
                    <a:alpha val="43137"/>
                  </a:srgbClr>
                </a:outerShdw>
              </a:effectLst>
              <a:latin typeface="+mj-lt"/>
              <a:cs typeface="Times New Roman" panose="02020603050405020304" pitchFamily="18" charset="0"/>
            </a:endParaRPr>
          </a:p>
          <a:p>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5">
            <a:extLst>
              <a:ext uri="{FF2B5EF4-FFF2-40B4-BE49-F238E27FC236}">
                <a16:creationId xmlns:a16="http://schemas.microsoft.com/office/drawing/2014/main" id="{34AF3E59-541F-4E12-97A2-D7908A64A519}"/>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Espace réservé du pied de page 4">
            <a:extLst>
              <a:ext uri="{FF2B5EF4-FFF2-40B4-BE49-F238E27FC236}">
                <a16:creationId xmlns:a16="http://schemas.microsoft.com/office/drawing/2014/main" id="{8E920129-93FF-4D89-9D5E-CEC381C469C8}"/>
              </a:ext>
            </a:extLst>
          </p:cNvPr>
          <p:cNvSpPr txBox="1">
            <a:spLocks/>
          </p:cNvSpPr>
          <p:nvPr/>
        </p:nvSpPr>
        <p:spPr>
          <a:xfrm>
            <a:off x="0" y="6492875"/>
            <a:ext cx="4572000" cy="365125"/>
          </a:xfrm>
          <a:prstGeom prst="rect">
            <a:avLst/>
          </a:prstGeom>
        </p:spPr>
        <p:txBody>
          <a:bodyPr anchor="ctr"/>
          <a:lstStyle>
            <a:defPPr>
              <a:defRPr lang="fr-FR"/>
            </a:defPPr>
            <a:lvl1pPr marL="0" algn="ctr" defTabSz="914400" rtl="0" eaLnBrk="1" latinLnBrk="0" hangingPunct="1">
              <a:defRPr sz="1200"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Document de travail</a:t>
            </a:r>
          </a:p>
        </p:txBody>
      </p:sp>
      <p:sp>
        <p:nvSpPr>
          <p:cNvPr id="6" name="Titre 1">
            <a:extLst>
              <a:ext uri="{FF2B5EF4-FFF2-40B4-BE49-F238E27FC236}">
                <a16:creationId xmlns:a16="http://schemas.microsoft.com/office/drawing/2014/main" id="{11977219-CFB5-41D1-821A-ED8F1D27BA11}"/>
              </a:ext>
            </a:extLst>
          </p:cNvPr>
          <p:cNvSpPr txBox="1">
            <a:spLocks/>
          </p:cNvSpPr>
          <p:nvPr/>
        </p:nvSpPr>
        <p:spPr>
          <a:xfrm>
            <a:off x="0" y="0"/>
            <a:ext cx="9144000" cy="1019908"/>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Documents cadres et d</a:t>
            </a:r>
            <a:r>
              <a:rPr lang="fr-FR" sz="2400" b="1" dirty="0">
                <a:solidFill>
                  <a:srgbClr val="257195"/>
                </a:solidFill>
              </a:rPr>
              <a:t>onnées d’entrée diagnostic</a:t>
            </a:r>
            <a:endParaRPr lang="fr-FR" sz="2400" b="1" dirty="0">
              <a:solidFill>
                <a:srgbClr val="257195"/>
              </a:solidFill>
              <a:latin typeface="Trebuchet MS" panose="020B0603020202020204"/>
            </a:endParaRPr>
          </a:p>
          <a:p>
            <a:pPr marL="444500"/>
            <a:r>
              <a:rPr lang="fr-FR" sz="2400" b="1" dirty="0">
                <a:solidFill>
                  <a:srgbClr val="257195"/>
                </a:solidFill>
                <a:latin typeface="Trebuchet MS" panose="020B0603020202020204"/>
              </a:rPr>
              <a:t>pour construire le PADD</a:t>
            </a:r>
            <a:endParaRPr lang="fr-FR" sz="2400" b="1" dirty="0">
              <a:solidFill>
                <a:schemeClr val="tx1"/>
              </a:solidFill>
              <a:latin typeface="Calibri" pitchFamily="34" charset="0"/>
            </a:endParaRPr>
          </a:p>
        </p:txBody>
      </p:sp>
    </p:spTree>
    <p:extLst>
      <p:ext uri="{BB962C8B-B14F-4D97-AF65-F5344CB8AC3E}">
        <p14:creationId xmlns:p14="http://schemas.microsoft.com/office/powerpoint/2010/main" val="3516190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716702"/>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a:t>
            </a:r>
          </a:p>
          <a:p>
            <a:pPr marL="444500"/>
            <a:r>
              <a:rPr lang="fr-FR" sz="2400" b="1" dirty="0">
                <a:solidFill>
                  <a:schemeClr val="accent3"/>
                </a:solidFill>
                <a:latin typeface="Trebuchet MS" panose="020B0603020202020204"/>
              </a:rPr>
              <a:t>3. Préserver les milieux naturels, la qualité des paysages et des ressources</a:t>
            </a:r>
            <a:endParaRPr lang="fr-FR" sz="2400" b="1" dirty="0">
              <a:solidFill>
                <a:schemeClr val="accent3"/>
              </a:solidFill>
            </a:endParaRPr>
          </a:p>
        </p:txBody>
      </p:sp>
      <p:graphicFrame>
        <p:nvGraphicFramePr>
          <p:cNvPr id="2" name="Tableau 2">
            <a:extLst>
              <a:ext uri="{FF2B5EF4-FFF2-40B4-BE49-F238E27FC236}">
                <a16:creationId xmlns:a16="http://schemas.microsoft.com/office/drawing/2014/main" id="{F63B0E9E-1574-C074-3019-71BCEDD3DD02}"/>
              </a:ext>
            </a:extLst>
          </p:cNvPr>
          <p:cNvGraphicFramePr>
            <a:graphicFrameLocks noGrp="1"/>
          </p:cNvGraphicFramePr>
          <p:nvPr>
            <p:extLst>
              <p:ext uri="{D42A27DB-BD31-4B8C-83A1-F6EECF244321}">
                <p14:modId xmlns:p14="http://schemas.microsoft.com/office/powerpoint/2010/main" val="3288250499"/>
              </p:ext>
            </p:extLst>
          </p:nvPr>
        </p:nvGraphicFramePr>
        <p:xfrm>
          <a:off x="95664" y="1221202"/>
          <a:ext cx="8952672" cy="5424596"/>
        </p:xfrm>
        <a:graphic>
          <a:graphicData uri="http://schemas.openxmlformats.org/drawingml/2006/table">
            <a:tbl>
              <a:tblPr firstRow="1" bandRow="1">
                <a:tableStyleId>{00A15C55-8517-42AA-B614-E9B94910E393}</a:tableStyleId>
              </a:tblPr>
              <a:tblGrid>
                <a:gridCol w="2324807">
                  <a:extLst>
                    <a:ext uri="{9D8B030D-6E8A-4147-A177-3AD203B41FA5}">
                      <a16:colId xmlns:a16="http://schemas.microsoft.com/office/drawing/2014/main" val="2890063102"/>
                    </a:ext>
                  </a:extLst>
                </a:gridCol>
                <a:gridCol w="6627865">
                  <a:extLst>
                    <a:ext uri="{9D8B030D-6E8A-4147-A177-3AD203B41FA5}">
                      <a16:colId xmlns:a16="http://schemas.microsoft.com/office/drawing/2014/main" val="861003010"/>
                    </a:ext>
                  </a:extLst>
                </a:gridCol>
              </a:tblGrid>
              <a:tr h="370840">
                <a:tc>
                  <a:txBody>
                    <a:bodyPr/>
                    <a:lstStyle/>
                    <a:p>
                      <a:pPr algn="ctr"/>
                      <a:r>
                        <a:rPr lang="fr-FR" sz="1200" dirty="0">
                          <a:solidFill>
                            <a:schemeClr val="tx1"/>
                          </a:solidFill>
                        </a:rPr>
                        <a:t>Orientations</a:t>
                      </a:r>
                    </a:p>
                  </a:txBody>
                  <a:tcPr anchor="ctr">
                    <a:solidFill>
                      <a:schemeClr val="accent3"/>
                    </a:solidFill>
                  </a:tcPr>
                </a:tc>
                <a:tc>
                  <a:txBody>
                    <a:bodyPr/>
                    <a:lstStyle/>
                    <a:p>
                      <a:pPr algn="ctr"/>
                      <a:r>
                        <a:rPr lang="fr-FR" sz="1200" dirty="0">
                          <a:solidFill>
                            <a:schemeClr val="tx1"/>
                          </a:solidFill>
                        </a:rPr>
                        <a:t>Justifications</a:t>
                      </a:r>
                    </a:p>
                  </a:txBody>
                  <a:tcPr anchor="ctr">
                    <a:solidFill>
                      <a:schemeClr val="accent3"/>
                    </a:solidFill>
                  </a:tcP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3. PRÉSERVER LES MILIEUX NATURELS, LA QUALITÉ DES PAYSAGES ET LES RESSOURCES</a:t>
                      </a:r>
                    </a:p>
                  </a:txBody>
                  <a:tcPr anchor="ctr">
                    <a:solidFill>
                      <a:schemeClr val="accent3">
                        <a:lumMod val="75000"/>
                      </a:schemeClr>
                    </a:solidFill>
                  </a:tcPr>
                </a:tc>
                <a:tc hMerge="1">
                  <a:txBody>
                    <a:bodyPr/>
                    <a:lstStyle/>
                    <a:p>
                      <a:endParaRPr lang="fr-FR" sz="1200" b="1" dirty="0">
                        <a:solidFill>
                          <a:schemeClr val="bg1"/>
                        </a:solidFill>
                        <a:effectLst/>
                      </a:endParaRPr>
                    </a:p>
                  </a:txBody>
                  <a:tcPr anchor="ctr">
                    <a:solidFill>
                      <a:schemeClr val="accent3">
                        <a:lumMod val="75000"/>
                      </a:schemeClr>
                    </a:solidFill>
                  </a:tcPr>
                </a:tc>
                <a:extLst>
                  <a:ext uri="{0D108BD9-81ED-4DB2-BD59-A6C34878D82A}">
                    <a16:rowId xmlns:a16="http://schemas.microsoft.com/office/drawing/2014/main" val="1839587255"/>
                  </a:ext>
                </a:extLst>
              </a:tr>
              <a:tr h="370840">
                <a:tc rowSpan="13">
                  <a:txBody>
                    <a:bodyPr/>
                    <a:lstStyle/>
                    <a:p>
                      <a:pPr algn="l" fontAlgn="ctr"/>
                      <a:r>
                        <a:rPr lang="fr-FR" sz="1200" b="1" i="0" u="none" strike="noStrike" dirty="0">
                          <a:solidFill>
                            <a:srgbClr val="000000"/>
                          </a:solidFill>
                          <a:effectLst/>
                          <a:latin typeface="Calibri" panose="020F0502020204030204" pitchFamily="34" charset="0"/>
                        </a:rPr>
                        <a:t>3.3. Proposer une orientation pour le maintien et le renforcement des espaces forestiers</a:t>
                      </a:r>
                    </a:p>
                  </a:txBody>
                  <a:tcPr marL="7620" marR="7620" marT="7620" marB="0" anchor="ctr">
                    <a:solidFill>
                      <a:schemeClr val="accent3">
                        <a:lumMod val="40000"/>
                        <a:lumOff val="60000"/>
                      </a:schemeClr>
                    </a:solidFill>
                  </a:tcPr>
                </a:tc>
                <a:tc>
                  <a:txBody>
                    <a:bodyPr/>
                    <a:lstStyle/>
                    <a:p>
                      <a:pPr algn="l" fontAlgn="b"/>
                      <a:r>
                        <a:rPr lang="fr-FR" sz="1100" b="1" i="0" u="none" strike="noStrike" dirty="0">
                          <a:solidFill>
                            <a:srgbClr val="000000"/>
                          </a:solidFill>
                          <a:effectLst/>
                          <a:latin typeface="Calibri" panose="020F0502020204030204" pitchFamily="34" charset="0"/>
                        </a:rPr>
                        <a:t>3.3.a - Maintenir et protéger les zones boisées en place sur la commune</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673642751"/>
                  </a:ext>
                </a:extLst>
              </a:tr>
              <a:tr h="400039">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Valoriser les usages: publics / privés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31265635"/>
                  </a:ext>
                </a:extLst>
              </a:tr>
              <a:tr h="340659">
                <a:tc vMerge="1">
                  <a:txBody>
                    <a:bodyPr/>
                    <a:lstStyle/>
                    <a:p>
                      <a:endParaRPr lang="fr-FR"/>
                    </a:p>
                  </a:txBody>
                  <a:tcP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Développer les vocations économiques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1734895733"/>
                  </a:ext>
                </a:extLst>
              </a:tr>
              <a:tr h="286870">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Maintenir et renforcer les vocations naturelles, la protection de la biodiversité</a:t>
                      </a:r>
                    </a:p>
                  </a:txBody>
                  <a:tcPr marL="7620" marR="7620" marT="7620" marB="0" anchor="ctr">
                    <a:solidFill>
                      <a:schemeClr val="accent3">
                        <a:lumMod val="20000"/>
                        <a:lumOff val="80000"/>
                      </a:schemeClr>
                    </a:solidFill>
                  </a:tcPr>
                </a:tc>
                <a:extLst>
                  <a:ext uri="{0D108BD9-81ED-4DB2-BD59-A6C34878D82A}">
                    <a16:rowId xmlns:a16="http://schemas.microsoft.com/office/drawing/2014/main" val="4074929644"/>
                  </a:ext>
                </a:extLst>
              </a:tr>
              <a:tr h="313765">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Maintenir et développer les vocations sociales, paysagères </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306160888"/>
                  </a:ext>
                </a:extLst>
              </a:tr>
              <a:tr h="370840">
                <a:tc vMerge="1">
                  <a:txBody>
                    <a:bodyPr/>
                    <a:lstStyle/>
                    <a:p>
                      <a:endParaRPr lang="fr-FR"/>
                    </a:p>
                  </a:txBody>
                  <a:tcPr/>
                </a:tc>
                <a:tc>
                  <a:txBody>
                    <a:bodyPr/>
                    <a:lstStyle/>
                    <a:p>
                      <a:pPr algn="l" fontAlgn="b"/>
                      <a:r>
                        <a:rPr lang="fr-FR" sz="1100" b="1" i="0" u="none" strike="noStrike" dirty="0">
                          <a:solidFill>
                            <a:srgbClr val="000000"/>
                          </a:solidFill>
                          <a:effectLst/>
                          <a:latin typeface="Calibri" panose="020F0502020204030204" pitchFamily="34" charset="0"/>
                        </a:rPr>
                        <a:t>3.3.b - Adapter les moyens, ou les outils de gestion en fonction des projets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479927394"/>
                  </a:ext>
                </a:extLst>
              </a:tr>
              <a:tr h="370840">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Faire correspondre les outils en fonction des orientations développées en 3.3.a :</a:t>
                      </a:r>
                    </a:p>
                  </a:txBody>
                  <a:tcPr marL="7620" marR="7620" marT="7620" marB="0" anchor="ctr">
                    <a:solidFill>
                      <a:schemeClr val="accent3">
                        <a:lumMod val="20000"/>
                        <a:lumOff val="80000"/>
                      </a:schemeClr>
                    </a:solidFill>
                  </a:tcPr>
                </a:tc>
                <a:extLst>
                  <a:ext uri="{0D108BD9-81ED-4DB2-BD59-A6C34878D82A}">
                    <a16:rowId xmlns:a16="http://schemas.microsoft.com/office/drawing/2014/main" val="195597150"/>
                  </a:ext>
                </a:extLst>
              </a:tr>
              <a:tr h="387873">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Conservation des EBC existants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426409415"/>
                  </a:ext>
                </a:extLst>
              </a:tr>
              <a:tr h="370840">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Article L151-19: les éléments paysagers à conserver et valoriser</a:t>
                      </a:r>
                    </a:p>
                  </a:txBody>
                  <a:tcPr marL="7620" marR="7620" marT="7620" marB="0" anchor="ctr">
                    <a:solidFill>
                      <a:schemeClr val="accent3">
                        <a:lumMod val="20000"/>
                        <a:lumOff val="80000"/>
                      </a:schemeClr>
                    </a:solidFill>
                  </a:tcPr>
                </a:tc>
                <a:extLst>
                  <a:ext uri="{0D108BD9-81ED-4DB2-BD59-A6C34878D82A}">
                    <a16:rowId xmlns:a16="http://schemas.microsoft.com/office/drawing/2014/main" val="570517042"/>
                  </a:ext>
                </a:extLst>
              </a:tr>
              <a:tr h="370840">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Article L151-23: les continuités écologiques à conserver et valoriser</a:t>
                      </a:r>
                    </a:p>
                  </a:txBody>
                  <a:tcPr marL="7620" marR="7620" marT="7620" marB="0" anchor="ctr">
                    <a:solidFill>
                      <a:schemeClr val="accent3">
                        <a:lumMod val="20000"/>
                        <a:lumOff val="80000"/>
                      </a:schemeClr>
                    </a:solidFill>
                  </a:tcPr>
                </a:tc>
                <a:extLst>
                  <a:ext uri="{0D108BD9-81ED-4DB2-BD59-A6C34878D82A}">
                    <a16:rowId xmlns:a16="http://schemas.microsoft.com/office/drawing/2014/main" val="3170004459"/>
                  </a:ext>
                </a:extLst>
              </a:tr>
              <a:tr h="370840">
                <a:tc vMerge="1">
                  <a:txBody>
                    <a:bodyPr/>
                    <a:lstStyle/>
                    <a:p>
                      <a:endParaRPr lang="fr-FR"/>
                    </a:p>
                  </a:txBody>
                  <a:tcP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Emplacement réservé: viser l’obtention d’une assiette foncière avec l’objectif de la réalisation d’un projet écologique et paysager (ex: restauration de berges de ripisylve,</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545429860"/>
                  </a:ext>
                </a:extLst>
              </a:tr>
              <a:tr h="357830">
                <a:tc vMerge="1">
                  <a:txBody>
                    <a:bodyPr/>
                    <a:lstStyle/>
                    <a:p>
                      <a:endParaRPr lang="fr-FR"/>
                    </a:p>
                  </a:txBody>
                  <a:tcP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Secteur ENS: Espace naturel sensible, </a:t>
                      </a:r>
                      <a:r>
                        <a:rPr lang="fr-FR" sz="1100" b="1" i="0" u="none" strike="noStrike" dirty="0">
                          <a:solidFill>
                            <a:srgbClr val="008000"/>
                          </a:solidFill>
                          <a:effectLst/>
                          <a:latin typeface="Calibri" panose="020F0502020204030204" pitchFamily="34" charset="0"/>
                        </a:rPr>
                        <a:t>à identifier au préalable avec le Département de la Gironde</a:t>
                      </a:r>
                      <a:endParaRPr lang="fr-FR" sz="1100" b="0" i="0" u="none" strike="noStrike" dirty="0">
                        <a:solidFill>
                          <a:srgbClr val="FF0000"/>
                        </a:solidFill>
                        <a:effectLst/>
                        <a:latin typeface="Calibri" panose="020F0502020204030204" pitchFamily="34" charset="0"/>
                      </a:endParaRPr>
                    </a:p>
                  </a:txBody>
                  <a:tcPr marL="7620" marR="7620" marT="7620" marB="0" anchor="ctr">
                    <a:solidFill>
                      <a:schemeClr val="accent3">
                        <a:lumMod val="20000"/>
                        <a:lumOff val="80000"/>
                      </a:schemeClr>
                    </a:solidFill>
                  </a:tcPr>
                </a:tc>
                <a:extLst>
                  <a:ext uri="{0D108BD9-81ED-4DB2-BD59-A6C34878D82A}">
                    <a16:rowId xmlns:a16="http://schemas.microsoft.com/office/drawing/2014/main" val="332228511"/>
                  </a:ext>
                </a:extLst>
              </a:tr>
              <a:tr h="370840">
                <a:tc vMerge="1">
                  <a:txBody>
                    <a:bodyPr/>
                    <a:lstStyle/>
                    <a:p>
                      <a:endParaRPr lang="fr-FR"/>
                    </a:p>
                  </a:txBody>
                  <a:tcP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Zonage A ou N, et zonages </a:t>
                      </a:r>
                      <a:r>
                        <a:rPr lang="fr-FR" sz="1100" b="0" i="0" u="none" strike="noStrike" dirty="0" err="1">
                          <a:solidFill>
                            <a:srgbClr val="000000"/>
                          </a:solidFill>
                          <a:effectLst/>
                          <a:latin typeface="Calibri" panose="020F0502020204030204" pitchFamily="34" charset="0"/>
                        </a:rPr>
                        <a:t>Ap</a:t>
                      </a:r>
                      <a:r>
                        <a:rPr lang="fr-FR" sz="1100" b="0" i="0" u="none" strike="noStrike" dirty="0">
                          <a:solidFill>
                            <a:srgbClr val="000000"/>
                          </a:solidFill>
                          <a:effectLst/>
                          <a:latin typeface="Calibri" panose="020F0502020204030204" pitchFamily="34" charset="0"/>
                        </a:rPr>
                        <a:t> (Zone agricole protégé) et </a:t>
                      </a:r>
                      <a:r>
                        <a:rPr lang="fr-FR" sz="1100" b="0" i="0" u="none" strike="noStrike" dirty="0" err="1">
                          <a:solidFill>
                            <a:srgbClr val="000000"/>
                          </a:solidFill>
                          <a:effectLst/>
                          <a:latin typeface="Calibri" panose="020F0502020204030204" pitchFamily="34" charset="0"/>
                        </a:rPr>
                        <a:t>Np</a:t>
                      </a:r>
                      <a:r>
                        <a:rPr lang="fr-FR" sz="1100" b="0" i="0" u="none" strike="noStrike" dirty="0">
                          <a:solidFill>
                            <a:srgbClr val="000000"/>
                          </a:solidFill>
                          <a:effectLst/>
                          <a:latin typeface="Calibri" panose="020F0502020204030204" pitchFamily="34" charset="0"/>
                        </a:rPr>
                        <a:t> (zone naturelle protégée) </a:t>
                      </a:r>
                    </a:p>
                  </a:txBody>
                  <a:tcPr marL="7620" marR="7620" marT="7620" marB="0" anchor="ctr">
                    <a:solidFill>
                      <a:schemeClr val="accent3">
                        <a:lumMod val="20000"/>
                        <a:lumOff val="80000"/>
                      </a:schemeClr>
                    </a:solidFill>
                  </a:tcPr>
                </a:tc>
                <a:extLst>
                  <a:ext uri="{0D108BD9-81ED-4DB2-BD59-A6C34878D82A}">
                    <a16:rowId xmlns:a16="http://schemas.microsoft.com/office/drawing/2014/main" val="800439963"/>
                  </a:ext>
                </a:extLst>
              </a:tr>
            </a:tbl>
          </a:graphicData>
        </a:graphic>
      </p:graphicFrame>
    </p:spTree>
    <p:extLst>
      <p:ext uri="{BB962C8B-B14F-4D97-AF65-F5344CB8AC3E}">
        <p14:creationId xmlns:p14="http://schemas.microsoft.com/office/powerpoint/2010/main" val="82367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34AF3E59-541F-4E12-97A2-D7908A64A519}"/>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5" name="Image 14">
            <a:extLst>
              <a:ext uri="{FF2B5EF4-FFF2-40B4-BE49-F238E27FC236}">
                <a16:creationId xmlns:a16="http://schemas.microsoft.com/office/drawing/2014/main" id="{7CC4FA86-171F-4E2D-82AD-A1B2551DEF67}"/>
              </a:ext>
            </a:extLst>
          </p:cNvPr>
          <p:cNvPicPr>
            <a:picLocks noChangeAspect="1"/>
          </p:cNvPicPr>
          <p:nvPr/>
        </p:nvPicPr>
        <p:blipFill>
          <a:blip r:embed="rId2"/>
          <a:stretch>
            <a:fillRect/>
          </a:stretch>
        </p:blipFill>
        <p:spPr>
          <a:xfrm>
            <a:off x="121920" y="6492875"/>
            <a:ext cx="592183" cy="277727"/>
          </a:xfrm>
          <a:prstGeom prst="rect">
            <a:avLst/>
          </a:prstGeom>
        </p:spPr>
      </p:pic>
      <p:sp>
        <p:nvSpPr>
          <p:cNvPr id="16" name="ZoneTexte 6">
            <a:extLst>
              <a:ext uri="{FF2B5EF4-FFF2-40B4-BE49-F238E27FC236}">
                <a16:creationId xmlns:a16="http://schemas.microsoft.com/office/drawing/2014/main" id="{4A8D2488-5282-4202-AA13-DCDA21B52554}"/>
              </a:ext>
            </a:extLst>
          </p:cNvPr>
          <p:cNvSpPr txBox="1"/>
          <p:nvPr/>
        </p:nvSpPr>
        <p:spPr>
          <a:xfrm>
            <a:off x="0" y="116603"/>
            <a:ext cx="9144000"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small" spc="0" normalizeH="0" baseline="0" noProof="0" dirty="0">
                <a:ln>
                  <a:noFill/>
                </a:ln>
                <a:solidFill>
                  <a:prstClr val="black">
                    <a:lumMod val="50000"/>
                  </a:prstClr>
                </a:solidFill>
                <a:effectLst/>
                <a:uLnTx/>
                <a:uFillTx/>
                <a:latin typeface="Impact" panose="020B0806030902050204" pitchFamily="34" charset="0"/>
                <a:ea typeface="+mn-ea"/>
                <a:cs typeface="+mn-cs"/>
              </a:rPr>
              <a:t>Zonages du patrimoine naturel</a:t>
            </a:r>
          </a:p>
        </p:txBody>
      </p:sp>
      <p:pic>
        <p:nvPicPr>
          <p:cNvPr id="7" name="Image 6">
            <a:extLst>
              <a:ext uri="{FF2B5EF4-FFF2-40B4-BE49-F238E27FC236}">
                <a16:creationId xmlns:a16="http://schemas.microsoft.com/office/drawing/2014/main" id="{5287F3DD-1415-42C2-991E-9B9B71B24B0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93341" y="6540452"/>
            <a:ext cx="523668" cy="264401"/>
          </a:xfrm>
          <a:prstGeom prst="rect">
            <a:avLst/>
          </a:prstGeom>
        </p:spPr>
      </p:pic>
      <p:pic>
        <p:nvPicPr>
          <p:cNvPr id="5" name="Image 4" descr="Une image contenant carte&#10;&#10;Description générée automatiquement">
            <a:extLst>
              <a:ext uri="{FF2B5EF4-FFF2-40B4-BE49-F238E27FC236}">
                <a16:creationId xmlns:a16="http://schemas.microsoft.com/office/drawing/2014/main" id="{2CD1583E-FF77-46B2-8303-E17508F15181}"/>
              </a:ext>
            </a:extLst>
          </p:cNvPr>
          <p:cNvPicPr>
            <a:picLocks noChangeAspect="1"/>
          </p:cNvPicPr>
          <p:nvPr/>
        </p:nvPicPr>
        <p:blipFill>
          <a:blip r:embed="rId5"/>
          <a:stretch>
            <a:fillRect/>
          </a:stretch>
        </p:blipFill>
        <p:spPr>
          <a:xfrm>
            <a:off x="389202" y="671821"/>
            <a:ext cx="8242160" cy="5789056"/>
          </a:xfrm>
          <a:prstGeom prst="rect">
            <a:avLst/>
          </a:prstGeom>
        </p:spPr>
      </p:pic>
    </p:spTree>
    <p:extLst>
      <p:ext uri="{BB962C8B-B14F-4D97-AF65-F5344CB8AC3E}">
        <p14:creationId xmlns:p14="http://schemas.microsoft.com/office/powerpoint/2010/main" val="1045585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2" name="Tableau 2">
            <a:extLst>
              <a:ext uri="{FF2B5EF4-FFF2-40B4-BE49-F238E27FC236}">
                <a16:creationId xmlns:a16="http://schemas.microsoft.com/office/drawing/2014/main" id="{F63B0E9E-1574-C074-3019-71BCEDD3DD02}"/>
              </a:ext>
            </a:extLst>
          </p:cNvPr>
          <p:cNvGraphicFramePr>
            <a:graphicFrameLocks noGrp="1"/>
          </p:cNvGraphicFramePr>
          <p:nvPr>
            <p:extLst>
              <p:ext uri="{D42A27DB-BD31-4B8C-83A1-F6EECF244321}">
                <p14:modId xmlns:p14="http://schemas.microsoft.com/office/powerpoint/2010/main" val="1694108253"/>
              </p:ext>
            </p:extLst>
          </p:nvPr>
        </p:nvGraphicFramePr>
        <p:xfrm>
          <a:off x="95664" y="1105581"/>
          <a:ext cx="8952672" cy="4998335"/>
        </p:xfrm>
        <a:graphic>
          <a:graphicData uri="http://schemas.openxmlformats.org/drawingml/2006/table">
            <a:tbl>
              <a:tblPr firstRow="1" bandRow="1">
                <a:tableStyleId>{00A15C55-8517-42AA-B614-E9B94910E393}</a:tableStyleId>
              </a:tblPr>
              <a:tblGrid>
                <a:gridCol w="2333771">
                  <a:extLst>
                    <a:ext uri="{9D8B030D-6E8A-4147-A177-3AD203B41FA5}">
                      <a16:colId xmlns:a16="http://schemas.microsoft.com/office/drawing/2014/main" val="2890063102"/>
                    </a:ext>
                  </a:extLst>
                </a:gridCol>
                <a:gridCol w="6618901">
                  <a:extLst>
                    <a:ext uri="{9D8B030D-6E8A-4147-A177-3AD203B41FA5}">
                      <a16:colId xmlns:a16="http://schemas.microsoft.com/office/drawing/2014/main" val="2349090212"/>
                    </a:ext>
                  </a:extLst>
                </a:gridCol>
              </a:tblGrid>
              <a:tr h="370840">
                <a:tc>
                  <a:txBody>
                    <a:bodyPr/>
                    <a:lstStyle/>
                    <a:p>
                      <a:pPr algn="ctr"/>
                      <a:r>
                        <a:rPr lang="fr-FR" sz="1200" dirty="0">
                          <a:solidFill>
                            <a:schemeClr val="tx1"/>
                          </a:solidFill>
                        </a:rPr>
                        <a:t>Orientations</a:t>
                      </a:r>
                    </a:p>
                  </a:txBody>
                  <a:tcPr anchor="ctr">
                    <a:solidFill>
                      <a:schemeClr val="accent3"/>
                    </a:solidFill>
                  </a:tcPr>
                </a:tc>
                <a:tc>
                  <a:txBody>
                    <a:bodyPr/>
                    <a:lstStyle/>
                    <a:p>
                      <a:pPr algn="ctr"/>
                      <a:r>
                        <a:rPr lang="fr-FR" sz="1200" dirty="0">
                          <a:solidFill>
                            <a:schemeClr val="tx1"/>
                          </a:solidFill>
                        </a:rPr>
                        <a:t>Justifications</a:t>
                      </a:r>
                    </a:p>
                  </a:txBody>
                  <a:tcPr anchor="ctr">
                    <a:solidFill>
                      <a:schemeClr val="accent3"/>
                    </a:solidFill>
                  </a:tcP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3. PRÉSERVER LES MILIEUX NATURELS, LA QUALITÉ DES PAYSAGES ET LES RESSOURCES</a:t>
                      </a:r>
                    </a:p>
                  </a:txBody>
                  <a:tcPr anchor="ctr">
                    <a:solidFill>
                      <a:schemeClr val="accent3">
                        <a:lumMod val="75000"/>
                      </a:schemeClr>
                    </a:solidFill>
                  </a:tcPr>
                </a:tc>
                <a:tc hMerge="1">
                  <a:txBody>
                    <a:bodyPr/>
                    <a:lstStyle/>
                    <a:p>
                      <a:endParaRPr lang="fr-FR" sz="1200" b="1" dirty="0">
                        <a:solidFill>
                          <a:schemeClr val="bg1"/>
                        </a:solidFill>
                        <a:effectLst/>
                      </a:endParaRPr>
                    </a:p>
                  </a:txBody>
                  <a:tcPr anchor="ctr">
                    <a:solidFill>
                      <a:schemeClr val="accent3">
                        <a:lumMod val="75000"/>
                      </a:schemeClr>
                    </a:solidFill>
                  </a:tcPr>
                </a:tc>
                <a:extLst>
                  <a:ext uri="{0D108BD9-81ED-4DB2-BD59-A6C34878D82A}">
                    <a16:rowId xmlns:a16="http://schemas.microsoft.com/office/drawing/2014/main" val="1839587255"/>
                  </a:ext>
                </a:extLst>
              </a:tr>
              <a:tr h="543325">
                <a:tc rowSpan="14">
                  <a:txBody>
                    <a:bodyPr/>
                    <a:lstStyle/>
                    <a:p>
                      <a:pPr algn="l" fontAlgn="ctr"/>
                      <a:r>
                        <a:rPr lang="fr-FR" sz="1200" b="1" i="0" u="none" strike="noStrike" dirty="0">
                          <a:solidFill>
                            <a:srgbClr val="000000"/>
                          </a:solidFill>
                          <a:effectLst/>
                          <a:latin typeface="Calibri" panose="020F0502020204030204" pitchFamily="34" charset="0"/>
                        </a:rPr>
                        <a:t>3.4. Préserver la nature en ville et traiter les lisières</a:t>
                      </a:r>
                    </a:p>
                    <a:p>
                      <a:pPr algn="l" fontAlgn="ctr"/>
                      <a:endParaRPr lang="fr-FR" sz="1100" b="1" i="0" u="none" strike="noStrike" dirty="0">
                        <a:solidFill>
                          <a:srgbClr val="C00000"/>
                        </a:solidFill>
                        <a:effectLst/>
                        <a:latin typeface="Calibri" panose="020F0502020204030204" pitchFamily="34" charset="0"/>
                      </a:endParaRPr>
                    </a:p>
                    <a:p>
                      <a:pPr algn="l" fontAlgn="ctr"/>
                      <a:r>
                        <a:rPr lang="fr-FR" sz="1100" b="1" i="0" u="none" strike="noStrike" dirty="0">
                          <a:solidFill>
                            <a:srgbClr val="C00000"/>
                          </a:solidFill>
                          <a:effectLst/>
                          <a:latin typeface="Calibri" panose="020F0502020204030204" pitchFamily="34" charset="0"/>
                        </a:rPr>
                        <a:t> </a:t>
                      </a:r>
                    </a:p>
                  </a:txBody>
                  <a:tcPr marL="7620" marR="7620" marT="7620" marB="0" anchor="ctr">
                    <a:solidFill>
                      <a:schemeClr val="accent3">
                        <a:lumMod val="40000"/>
                        <a:lumOff val="60000"/>
                      </a:schemeClr>
                    </a:solidFill>
                  </a:tcPr>
                </a:tc>
                <a:tc>
                  <a:txBody>
                    <a:bodyPr/>
                    <a:lstStyle/>
                    <a:p>
                      <a:pPr algn="l" fontAlgn="b"/>
                      <a:r>
                        <a:rPr lang="fr-FR" sz="1100" b="1" i="0" u="none" strike="noStrike" dirty="0">
                          <a:solidFill>
                            <a:srgbClr val="000000"/>
                          </a:solidFill>
                          <a:effectLst/>
                          <a:latin typeface="Calibri" panose="020F0502020204030204" pitchFamily="34" charset="0"/>
                        </a:rPr>
                        <a:t>&gt; Développer la qualité paysagère, urbaine et architecturale locale : </a:t>
                      </a:r>
                      <a:br>
                        <a:rPr lang="fr-FR" sz="1100" b="1"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&gt; Créer une "armature paysagère"</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&gt; Aménager des îlots de fraicheurs </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&gt; Favoriser les liaisons inter quartier</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&gt; Développer les mobilités douces</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&gt; Formuler des cibles pour favoriser la qualité ultérieure des projets (paysagers, énergétiques, immobiliers...).</a:t>
                      </a:r>
                      <a:endParaRPr lang="fr-FR" sz="1100" b="1" i="0" u="none" strike="noStrike" dirty="0">
                        <a:solidFill>
                          <a:srgbClr val="000000"/>
                        </a:solidFill>
                        <a:effectLst/>
                        <a:latin typeface="Calibri" panose="020F0502020204030204" pitchFamily="34" charset="0"/>
                      </a:endParaRPr>
                    </a:p>
                  </a:txBody>
                  <a:tcPr marL="7620" marR="7620" marT="7620" marB="0" anchor="b">
                    <a:solidFill>
                      <a:schemeClr val="accent3">
                        <a:lumMod val="20000"/>
                        <a:lumOff val="80000"/>
                      </a:schemeClr>
                    </a:solidFill>
                  </a:tcPr>
                </a:tc>
                <a:extLst>
                  <a:ext uri="{0D108BD9-81ED-4DB2-BD59-A6C34878D82A}">
                    <a16:rowId xmlns:a16="http://schemas.microsoft.com/office/drawing/2014/main" val="2673642751"/>
                  </a:ext>
                </a:extLst>
              </a:tr>
              <a:tr h="477285">
                <a:tc vMerge="1">
                  <a:txBody>
                    <a:bodyPr/>
                    <a:lstStyle/>
                    <a:p>
                      <a:endParaRPr lang="fr-FR"/>
                    </a:p>
                  </a:txBody>
                  <a:tcPr/>
                </a:tc>
                <a:tc>
                  <a:txBody>
                    <a:bodyPr/>
                    <a:lstStyle/>
                    <a:p>
                      <a:pPr algn="l" fontAlgn="b"/>
                      <a:r>
                        <a:rPr lang="fr-FR" sz="1100" b="1" i="0" u="none" strike="noStrike" dirty="0">
                          <a:solidFill>
                            <a:srgbClr val="000000"/>
                          </a:solidFill>
                          <a:effectLst/>
                          <a:latin typeface="Calibri" panose="020F0502020204030204" pitchFamily="34" charset="0"/>
                        </a:rPr>
                        <a:t>&gt; Prendre en compte dans les projets de développement, l'ensemble des paysages du territoire communal, qu’ils soient considérés comme remarquables, du quotidien ou dégradés.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31265635"/>
                  </a:ext>
                </a:extLst>
              </a:tr>
              <a:tr h="233082">
                <a:tc vMerge="1">
                  <a:txBody>
                    <a:bodyPr/>
                    <a:lstStyle/>
                    <a:p>
                      <a:endParaRPr lang="fr-FR"/>
                    </a:p>
                  </a:txBody>
                  <a:tcP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Préserver les Berges de l’Isle et des cours d'eau</a:t>
                      </a:r>
                    </a:p>
                  </a:txBody>
                  <a:tcPr marL="7620" marR="7620" marT="7620" marB="0" anchor="ctr">
                    <a:solidFill>
                      <a:schemeClr val="accent3">
                        <a:lumMod val="20000"/>
                        <a:lumOff val="80000"/>
                      </a:schemeClr>
                    </a:solidFill>
                  </a:tcPr>
                </a:tc>
                <a:extLst>
                  <a:ext uri="{0D108BD9-81ED-4DB2-BD59-A6C34878D82A}">
                    <a16:rowId xmlns:a16="http://schemas.microsoft.com/office/drawing/2014/main" val="1734895733"/>
                  </a:ext>
                </a:extLst>
              </a:tr>
              <a:tr h="343498">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tc>
                <a:tc>
                  <a:txBody>
                    <a:bodyPr/>
                    <a:lstStyle/>
                    <a:p>
                      <a:pPr algn="l" fontAlgn="b"/>
                      <a:r>
                        <a:rPr lang="fr-FR" sz="1100" b="1" i="0" u="none" strike="noStrike">
                          <a:solidFill>
                            <a:srgbClr val="000000"/>
                          </a:solidFill>
                          <a:effectLst/>
                          <a:latin typeface="Calibri" panose="020F0502020204030204" pitchFamily="34" charset="0"/>
                        </a:rPr>
                        <a:t>&gt; Intégrer les zones d'activités existantes et leur développement dans le contexte environnemental et paysager </a:t>
                      </a:r>
                    </a:p>
                  </a:txBody>
                  <a:tcPr marL="7620" marR="7620" marT="7620" marB="0" anchor="ctr">
                    <a:solidFill>
                      <a:schemeClr val="accent3">
                        <a:lumMod val="20000"/>
                        <a:lumOff val="80000"/>
                      </a:schemeClr>
                    </a:solidFill>
                  </a:tcPr>
                </a:tc>
                <a:extLst>
                  <a:ext uri="{0D108BD9-81ED-4DB2-BD59-A6C34878D82A}">
                    <a16:rowId xmlns:a16="http://schemas.microsoft.com/office/drawing/2014/main" val="4074929644"/>
                  </a:ext>
                </a:extLst>
              </a:tr>
              <a:tr h="292996">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tc>
                <a:tc>
                  <a:txBody>
                    <a:bodyPr/>
                    <a:lstStyle/>
                    <a:p>
                      <a:pPr algn="l" fontAlgn="b"/>
                      <a:r>
                        <a:rPr lang="fr-FR" sz="1100" b="1" i="0" u="none" strike="noStrike" dirty="0">
                          <a:solidFill>
                            <a:srgbClr val="000000"/>
                          </a:solidFill>
                          <a:effectLst/>
                          <a:latin typeface="Calibri" panose="020F0502020204030204" pitchFamily="34" charset="0"/>
                        </a:rPr>
                        <a:t>&gt; Aménager des espaces de transitions : entrées de ville </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306160888"/>
                  </a:ext>
                </a:extLst>
              </a:tr>
              <a:tr h="224118">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tc>
                <a:tc>
                  <a:txBody>
                    <a:bodyPr/>
                    <a:lstStyle/>
                    <a:p>
                      <a:pPr algn="l" fontAlgn="b"/>
                      <a:r>
                        <a:rPr lang="fr-FR" sz="1100" b="0" i="0" u="none" strike="noStrike" dirty="0">
                          <a:solidFill>
                            <a:srgbClr val="000000"/>
                          </a:solidFill>
                          <a:effectLst/>
                          <a:latin typeface="Calibri" panose="020F0502020204030204" pitchFamily="34" charset="0"/>
                        </a:rPr>
                        <a:t>    &gt; travail déjà réalisé sur la ZAE de Frappe : entrée de ville et abords du ruisseau de Lavie</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479927394"/>
                  </a:ext>
                </a:extLst>
              </a:tr>
              <a:tr h="170329">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tc>
                <a:tc>
                  <a:txBody>
                    <a:bodyPr/>
                    <a:lstStyle/>
                    <a:p>
                      <a:pPr algn="l" fontAlgn="b"/>
                      <a:r>
                        <a:rPr lang="fr-FR" sz="1100" b="0" i="0" u="none" strike="noStrike" dirty="0">
                          <a:solidFill>
                            <a:srgbClr val="000000"/>
                          </a:solidFill>
                          <a:effectLst/>
                          <a:latin typeface="Calibri" panose="020F0502020204030204" pitchFamily="34" charset="0"/>
                        </a:rPr>
                        <a:t>    &gt; Secteur de </a:t>
                      </a:r>
                      <a:r>
                        <a:rPr lang="fr-FR" sz="1100" b="0" i="0" u="none" strike="noStrike" dirty="0" err="1">
                          <a:solidFill>
                            <a:srgbClr val="000000"/>
                          </a:solidFill>
                          <a:effectLst/>
                          <a:latin typeface="Calibri" panose="020F0502020204030204" pitchFamily="34" charset="0"/>
                        </a:rPr>
                        <a:t>l'intermarché</a:t>
                      </a:r>
                      <a:r>
                        <a:rPr lang="fr-FR" sz="1100" b="0" i="0" u="none" strike="noStrike" dirty="0">
                          <a:solidFill>
                            <a:srgbClr val="000000"/>
                          </a:solidFill>
                          <a:effectLst/>
                          <a:latin typeface="Calibri" panose="020F0502020204030204" pitchFamily="34" charset="0"/>
                        </a:rPr>
                        <a:t> et ses abords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195597150"/>
                  </a:ext>
                </a:extLst>
              </a:tr>
              <a:tr h="170329">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    &gt; Avenue de l’Europe</a:t>
                      </a:r>
                    </a:p>
                  </a:txBody>
                  <a:tcPr marL="7620" marR="7620" marT="7620" marB="0" anchor="ctr">
                    <a:solidFill>
                      <a:schemeClr val="accent3">
                        <a:lumMod val="20000"/>
                        <a:lumOff val="80000"/>
                      </a:schemeClr>
                    </a:solidFill>
                  </a:tcPr>
                </a:tc>
                <a:extLst>
                  <a:ext uri="{0D108BD9-81ED-4DB2-BD59-A6C34878D82A}">
                    <a16:rowId xmlns:a16="http://schemas.microsoft.com/office/drawing/2014/main" val="3582804623"/>
                  </a:ext>
                </a:extLst>
              </a:tr>
              <a:tr h="289709">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tc>
                <a:tc>
                  <a:txBody>
                    <a:bodyPr/>
                    <a:lstStyle/>
                    <a:p>
                      <a:pPr algn="l" fontAlgn="b"/>
                      <a:r>
                        <a:rPr lang="fr-FR" sz="1100" b="1" i="0" u="none" strike="noStrike" dirty="0">
                          <a:solidFill>
                            <a:srgbClr val="000000"/>
                          </a:solidFill>
                          <a:effectLst/>
                          <a:latin typeface="Calibri" panose="020F0502020204030204" pitchFamily="34" charset="0"/>
                        </a:rPr>
                        <a:t>&gt; Répondre aux objectifs de qualité paysagère urbaine et architecturale dans les zones d'activités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426409415"/>
                  </a:ext>
                </a:extLst>
              </a:tr>
              <a:tr h="311673">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tc>
                <a:tc>
                  <a:txBody>
                    <a:bodyPr/>
                    <a:lstStyle/>
                    <a:p>
                      <a:pPr algn="l" fontAlgn="b"/>
                      <a:r>
                        <a:rPr lang="fr-FR" sz="1100" b="1" i="0" u="none" strike="noStrike" dirty="0">
                          <a:solidFill>
                            <a:srgbClr val="000000"/>
                          </a:solidFill>
                          <a:effectLst/>
                          <a:latin typeface="Calibri" panose="020F0502020204030204" pitchFamily="34" charset="0"/>
                        </a:rPr>
                        <a:t>&gt; Développer les mesures environnementales pour </a:t>
                      </a:r>
                      <a:r>
                        <a:rPr lang="fr-FR" sz="1100" b="1" i="0" u="none" strike="noStrike" dirty="0" err="1">
                          <a:solidFill>
                            <a:srgbClr val="000000"/>
                          </a:solidFill>
                          <a:effectLst/>
                          <a:latin typeface="Calibri" panose="020F0502020204030204" pitchFamily="34" charset="0"/>
                        </a:rPr>
                        <a:t>attenuer</a:t>
                      </a:r>
                      <a:r>
                        <a:rPr lang="fr-FR" sz="1100" b="1" i="0" u="none" strike="noStrike" dirty="0">
                          <a:solidFill>
                            <a:srgbClr val="000000"/>
                          </a:solidFill>
                          <a:effectLst/>
                          <a:latin typeface="Calibri" panose="020F0502020204030204" pitchFamily="34" charset="0"/>
                        </a:rPr>
                        <a:t> les nuisances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570517042"/>
                  </a:ext>
                </a:extLst>
              </a:tr>
              <a:tr h="155537">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tc>
                <a:tc>
                  <a:txBody>
                    <a:bodyPr/>
                    <a:lstStyle/>
                    <a:p>
                      <a:pPr algn="l" fontAlgn="b"/>
                      <a:r>
                        <a:rPr lang="fr-FR" sz="1100" b="0" i="0" u="none" strike="noStrike" dirty="0">
                          <a:solidFill>
                            <a:srgbClr val="000000"/>
                          </a:solidFill>
                          <a:effectLst/>
                          <a:latin typeface="Calibri" panose="020F0502020204030204" pitchFamily="34" charset="0"/>
                        </a:rPr>
                        <a:t>    &gt; Zone de bruit</a:t>
                      </a:r>
                    </a:p>
                  </a:txBody>
                  <a:tcPr marL="7620" marR="7620" marT="7620" marB="0" anchor="ctr">
                    <a:solidFill>
                      <a:schemeClr val="accent3">
                        <a:lumMod val="20000"/>
                        <a:lumOff val="80000"/>
                      </a:schemeClr>
                    </a:solidFill>
                  </a:tcPr>
                </a:tc>
                <a:extLst>
                  <a:ext uri="{0D108BD9-81ED-4DB2-BD59-A6C34878D82A}">
                    <a16:rowId xmlns:a16="http://schemas.microsoft.com/office/drawing/2014/main" val="3170004459"/>
                  </a:ext>
                </a:extLst>
              </a:tr>
              <a:tr h="177501">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    &gt; Les zones d’interfaces</a:t>
                      </a:r>
                    </a:p>
                  </a:txBody>
                  <a:tcPr marL="7620" marR="7620" marT="7620" marB="0" anchor="ctr">
                    <a:solidFill>
                      <a:schemeClr val="accent3">
                        <a:lumMod val="20000"/>
                        <a:lumOff val="80000"/>
                      </a:schemeClr>
                    </a:solidFill>
                  </a:tcPr>
                </a:tc>
                <a:extLst>
                  <a:ext uri="{0D108BD9-81ED-4DB2-BD59-A6C34878D82A}">
                    <a16:rowId xmlns:a16="http://schemas.microsoft.com/office/drawing/2014/main" val="2545429860"/>
                  </a:ext>
                </a:extLst>
              </a:tr>
              <a:tr h="174363">
                <a:tc vMerge="1">
                  <a:txBody>
                    <a:bodyPr/>
                    <a:lstStyle/>
                    <a:p>
                      <a:pPr algn="l" fontAlgn="ctr"/>
                      <a:r>
                        <a:rPr lang="fr-FR" sz="1100" b="1" i="0" u="none" strike="noStrike">
                          <a:solidFill>
                            <a:srgbClr val="C00000"/>
                          </a:solidFill>
                          <a:effectLst/>
                          <a:latin typeface="Calibri" panose="020F0502020204030204" pitchFamily="34" charset="0"/>
                        </a:rPr>
                        <a:t> </a:t>
                      </a:r>
                    </a:p>
                  </a:txBody>
                  <a:tcPr marL="7620" marR="7620" marT="7620" marB="0" anchor="ct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    &gt; Interface avec les riverains et la zone agricole</a:t>
                      </a:r>
                    </a:p>
                  </a:txBody>
                  <a:tcPr marL="7620" marR="7620" marT="7620" marB="0" anchor="ctr">
                    <a:solidFill>
                      <a:schemeClr val="accent3">
                        <a:lumMod val="20000"/>
                        <a:lumOff val="80000"/>
                      </a:schemeClr>
                    </a:solidFill>
                  </a:tcPr>
                </a:tc>
                <a:extLst>
                  <a:ext uri="{0D108BD9-81ED-4DB2-BD59-A6C34878D82A}">
                    <a16:rowId xmlns:a16="http://schemas.microsoft.com/office/drawing/2014/main" val="332228511"/>
                  </a:ext>
                </a:extLst>
              </a:tr>
              <a:tr h="192293">
                <a:tc vMerge="1">
                  <a:txBody>
                    <a:bodyPr/>
                    <a:lstStyle/>
                    <a:p>
                      <a:pPr algn="l" fontAlgn="ctr"/>
                      <a:r>
                        <a:rPr lang="fr-FR" sz="1100" b="1" i="0" u="none" strike="noStrike" dirty="0">
                          <a:solidFill>
                            <a:srgbClr val="C00000"/>
                          </a:solidFill>
                          <a:effectLst/>
                          <a:latin typeface="Calibri" panose="020F0502020204030204" pitchFamily="34" charset="0"/>
                        </a:rPr>
                        <a:t> </a:t>
                      </a:r>
                    </a:p>
                  </a:txBody>
                  <a:tcPr marL="7620" marR="7620" marT="7620" marB="0" anchor="ct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    &gt; La prise en compte de la trame verte et bleue</a:t>
                      </a:r>
                    </a:p>
                  </a:txBody>
                  <a:tcPr marL="7620" marR="7620" marT="7620" marB="0" anchor="ctr">
                    <a:solidFill>
                      <a:schemeClr val="accent3">
                        <a:lumMod val="20000"/>
                        <a:lumOff val="80000"/>
                      </a:schemeClr>
                    </a:solidFill>
                  </a:tcPr>
                </a:tc>
                <a:extLst>
                  <a:ext uri="{0D108BD9-81ED-4DB2-BD59-A6C34878D82A}">
                    <a16:rowId xmlns:a16="http://schemas.microsoft.com/office/drawing/2014/main" val="800439963"/>
                  </a:ext>
                </a:extLst>
              </a:tr>
            </a:tbl>
          </a:graphicData>
        </a:graphic>
      </p:graphicFrame>
      <p:sp>
        <p:nvSpPr>
          <p:cNvPr id="3" name="Titre 1">
            <a:extLst>
              <a:ext uri="{FF2B5EF4-FFF2-40B4-BE49-F238E27FC236}">
                <a16:creationId xmlns:a16="http://schemas.microsoft.com/office/drawing/2014/main" id="{C4927DA3-5BDE-5066-9D32-2A2E8C5DFDF6}"/>
              </a:ext>
            </a:extLst>
          </p:cNvPr>
          <p:cNvSpPr txBox="1">
            <a:spLocks/>
          </p:cNvSpPr>
          <p:nvPr/>
        </p:nvSpPr>
        <p:spPr>
          <a:xfrm>
            <a:off x="0" y="601081"/>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a:t>
            </a:r>
          </a:p>
          <a:p>
            <a:pPr marL="444500"/>
            <a:r>
              <a:rPr lang="fr-FR" sz="2400" b="1" dirty="0">
                <a:solidFill>
                  <a:schemeClr val="accent3"/>
                </a:solidFill>
                <a:latin typeface="Trebuchet MS" panose="020B0603020202020204"/>
              </a:rPr>
              <a:t>3. Préserver les milieux naturels, la qualité des paysages et des ressources</a:t>
            </a:r>
            <a:endParaRPr lang="fr-FR" sz="2400" b="1" dirty="0">
              <a:solidFill>
                <a:schemeClr val="accent3"/>
              </a:solidFill>
            </a:endParaRPr>
          </a:p>
        </p:txBody>
      </p:sp>
    </p:spTree>
    <p:extLst>
      <p:ext uri="{BB962C8B-B14F-4D97-AF65-F5344CB8AC3E}">
        <p14:creationId xmlns:p14="http://schemas.microsoft.com/office/powerpoint/2010/main" val="405577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E1DD9A-6B3C-49EC-B93F-604974DDB644}"/>
              </a:ext>
            </a:extLst>
          </p:cNvPr>
          <p:cNvSpPr/>
          <p:nvPr/>
        </p:nvSpPr>
        <p:spPr>
          <a:xfrm>
            <a:off x="-1" y="68609"/>
            <a:ext cx="8874035" cy="523220"/>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small" spc="0" normalizeH="0" baseline="0" noProof="0" dirty="0">
                <a:ln>
                  <a:noFill/>
                </a:ln>
                <a:solidFill>
                  <a:prstClr val="black">
                    <a:lumMod val="50000"/>
                  </a:prstClr>
                </a:solidFill>
                <a:effectLst/>
                <a:uLnTx/>
                <a:uFillTx/>
                <a:latin typeface="Impact" panose="020B0806030902050204" pitchFamily="34" charset="0"/>
                <a:ea typeface="+mn-ea"/>
                <a:cs typeface="+mn-cs"/>
              </a:rPr>
              <a:t>Nuisances et risques</a:t>
            </a:r>
          </a:p>
        </p:txBody>
      </p:sp>
      <p:sp>
        <p:nvSpPr>
          <p:cNvPr id="8" name="Espace réservé du numéro de diapositive 5">
            <a:extLst>
              <a:ext uri="{FF2B5EF4-FFF2-40B4-BE49-F238E27FC236}">
                <a16:creationId xmlns:a16="http://schemas.microsoft.com/office/drawing/2014/main" id="{1B0650DA-0E27-4049-8F9F-718A11D3D145}"/>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2" name="Image 11">
            <a:extLst>
              <a:ext uri="{FF2B5EF4-FFF2-40B4-BE49-F238E27FC236}">
                <a16:creationId xmlns:a16="http://schemas.microsoft.com/office/drawing/2014/main" id="{5D26D7B0-DF81-4B8F-8916-07D11DF599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91" y="6510293"/>
            <a:ext cx="512638" cy="239344"/>
          </a:xfrm>
          <a:prstGeom prst="rect">
            <a:avLst/>
          </a:prstGeom>
        </p:spPr>
      </p:pic>
      <p:pic>
        <p:nvPicPr>
          <p:cNvPr id="16" name="Image 15">
            <a:extLst>
              <a:ext uri="{FF2B5EF4-FFF2-40B4-BE49-F238E27FC236}">
                <a16:creationId xmlns:a16="http://schemas.microsoft.com/office/drawing/2014/main" id="{FFBF664A-91C0-4FBA-A581-4872AF20320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93341" y="6540452"/>
            <a:ext cx="523668" cy="264401"/>
          </a:xfrm>
          <a:prstGeom prst="rect">
            <a:avLst/>
          </a:prstGeom>
        </p:spPr>
      </p:pic>
      <p:sp>
        <p:nvSpPr>
          <p:cNvPr id="2" name="Rectangle 1">
            <a:extLst>
              <a:ext uri="{FF2B5EF4-FFF2-40B4-BE49-F238E27FC236}">
                <a16:creationId xmlns:a16="http://schemas.microsoft.com/office/drawing/2014/main" id="{17E3667C-2653-4C6A-8B2E-5035C64BD5BA}"/>
              </a:ext>
            </a:extLst>
          </p:cNvPr>
          <p:cNvSpPr/>
          <p:nvPr/>
        </p:nvSpPr>
        <p:spPr>
          <a:xfrm>
            <a:off x="977154" y="1339142"/>
            <a:ext cx="2312894" cy="1314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carte&#10;&#10;Description générée automatiquement">
            <a:extLst>
              <a:ext uri="{FF2B5EF4-FFF2-40B4-BE49-F238E27FC236}">
                <a16:creationId xmlns:a16="http://schemas.microsoft.com/office/drawing/2014/main" id="{BB300C24-6637-4155-9E11-E72675E4D742}"/>
              </a:ext>
            </a:extLst>
          </p:cNvPr>
          <p:cNvPicPr>
            <a:picLocks noChangeAspect="1"/>
          </p:cNvPicPr>
          <p:nvPr/>
        </p:nvPicPr>
        <p:blipFill>
          <a:blip r:embed="rId5"/>
          <a:stretch>
            <a:fillRect/>
          </a:stretch>
        </p:blipFill>
        <p:spPr>
          <a:xfrm>
            <a:off x="593241" y="728988"/>
            <a:ext cx="8038121" cy="5674305"/>
          </a:xfrm>
          <a:prstGeom prst="rect">
            <a:avLst/>
          </a:prstGeom>
        </p:spPr>
      </p:pic>
      <p:pic>
        <p:nvPicPr>
          <p:cNvPr id="10" name="Image 9">
            <a:extLst>
              <a:ext uri="{FF2B5EF4-FFF2-40B4-BE49-F238E27FC236}">
                <a16:creationId xmlns:a16="http://schemas.microsoft.com/office/drawing/2014/main" id="{89F71630-F4CF-133F-34A2-0F2CD4243D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7748" y="4789904"/>
            <a:ext cx="2067618" cy="1550359"/>
          </a:xfrm>
          <a:prstGeom prst="rect">
            <a:avLst/>
          </a:prstGeom>
          <a:ln w="19050">
            <a:solidFill>
              <a:schemeClr val="bg1"/>
            </a:solidFill>
          </a:ln>
        </p:spPr>
      </p:pic>
      <p:pic>
        <p:nvPicPr>
          <p:cNvPr id="11" name="Image 10">
            <a:extLst>
              <a:ext uri="{FF2B5EF4-FFF2-40B4-BE49-F238E27FC236}">
                <a16:creationId xmlns:a16="http://schemas.microsoft.com/office/drawing/2014/main" id="{7F6E776E-5EB4-85A0-F13B-1FA497B4D1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88" t="22073" r="8307" b="2395"/>
          <a:stretch/>
        </p:blipFill>
        <p:spPr bwMode="auto">
          <a:xfrm>
            <a:off x="6658898" y="796408"/>
            <a:ext cx="1839018" cy="2206900"/>
          </a:xfrm>
          <a:prstGeom prst="rect">
            <a:avLst/>
          </a:prstGeom>
          <a:ln w="19050">
            <a:solidFill>
              <a:schemeClr val="bg1"/>
            </a:solidFill>
          </a:ln>
          <a:extLst>
            <a:ext uri="{53640926-AAD7-44D8-BBD7-CCE9431645EC}">
              <a14:shadowObscured xmlns:a14="http://schemas.microsoft.com/office/drawing/2010/main"/>
            </a:ext>
          </a:extLst>
        </p:spPr>
      </p:pic>
      <p:sp>
        <p:nvSpPr>
          <p:cNvPr id="13" name="ZoneTexte 12">
            <a:extLst>
              <a:ext uri="{FF2B5EF4-FFF2-40B4-BE49-F238E27FC236}">
                <a16:creationId xmlns:a16="http://schemas.microsoft.com/office/drawing/2014/main" id="{B1DC17FB-5F34-4A13-FA5F-896466D485C6}"/>
              </a:ext>
            </a:extLst>
          </p:cNvPr>
          <p:cNvSpPr txBox="1"/>
          <p:nvPr/>
        </p:nvSpPr>
        <p:spPr>
          <a:xfrm>
            <a:off x="6471752" y="6078653"/>
            <a:ext cx="1401097" cy="261610"/>
          </a:xfrm>
          <a:prstGeom prst="rect">
            <a:avLst/>
          </a:prstGeom>
          <a:noFill/>
        </p:spPr>
        <p:txBody>
          <a:bodyPr wrap="square" rtlCol="0">
            <a:spAutoFit/>
          </a:bodyPr>
          <a:lstStyle/>
          <a:p>
            <a:r>
              <a:rPr lang="fr-FR" sz="1100" i="1" dirty="0">
                <a:solidFill>
                  <a:schemeClr val="bg1"/>
                </a:solidFill>
              </a:rPr>
              <a:t>Autoroute A89</a:t>
            </a:r>
          </a:p>
        </p:txBody>
      </p:sp>
      <p:sp>
        <p:nvSpPr>
          <p:cNvPr id="14" name="ZoneTexte 13">
            <a:extLst>
              <a:ext uri="{FF2B5EF4-FFF2-40B4-BE49-F238E27FC236}">
                <a16:creationId xmlns:a16="http://schemas.microsoft.com/office/drawing/2014/main" id="{AB0E5333-53BE-1836-F52A-E599954F1540}"/>
              </a:ext>
            </a:extLst>
          </p:cNvPr>
          <p:cNvSpPr txBox="1"/>
          <p:nvPr/>
        </p:nvSpPr>
        <p:spPr>
          <a:xfrm>
            <a:off x="6596440" y="2765702"/>
            <a:ext cx="1401097" cy="261610"/>
          </a:xfrm>
          <a:prstGeom prst="rect">
            <a:avLst/>
          </a:prstGeom>
          <a:noFill/>
        </p:spPr>
        <p:txBody>
          <a:bodyPr wrap="square" rtlCol="0">
            <a:spAutoFit/>
          </a:bodyPr>
          <a:lstStyle/>
          <a:p>
            <a:r>
              <a:rPr lang="fr-FR" sz="1100" i="1" dirty="0">
                <a:solidFill>
                  <a:schemeClr val="bg1"/>
                </a:solidFill>
              </a:rPr>
              <a:t>Voie ferrée</a:t>
            </a:r>
          </a:p>
        </p:txBody>
      </p:sp>
    </p:spTree>
    <p:extLst>
      <p:ext uri="{BB962C8B-B14F-4D97-AF65-F5344CB8AC3E}">
        <p14:creationId xmlns:p14="http://schemas.microsoft.com/office/powerpoint/2010/main" val="9024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68942"/>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a:t>
            </a:r>
          </a:p>
          <a:p>
            <a:pPr marL="444500"/>
            <a:r>
              <a:rPr lang="fr-FR" sz="2400" b="1" dirty="0">
                <a:solidFill>
                  <a:srgbClr val="5FAEEF"/>
                </a:solidFill>
                <a:latin typeface="Trebuchet MS" panose="020B0603020202020204"/>
              </a:rPr>
              <a:t>4. Pérenniser et conforter les activités économiques</a:t>
            </a:r>
            <a:endParaRPr lang="fr-FR" sz="2400" dirty="0">
              <a:solidFill>
                <a:srgbClr val="5FAEEF"/>
              </a:solidFill>
            </a:endParaRPr>
          </a:p>
        </p:txBody>
      </p:sp>
      <p:graphicFrame>
        <p:nvGraphicFramePr>
          <p:cNvPr id="2" name="Tableau 2">
            <a:extLst>
              <a:ext uri="{FF2B5EF4-FFF2-40B4-BE49-F238E27FC236}">
                <a16:creationId xmlns:a16="http://schemas.microsoft.com/office/drawing/2014/main" id="{B27AE972-23A4-FF0C-25F5-DD0FA2EE9C82}"/>
              </a:ext>
            </a:extLst>
          </p:cNvPr>
          <p:cNvGraphicFramePr>
            <a:graphicFrameLocks noGrp="1"/>
          </p:cNvGraphicFramePr>
          <p:nvPr>
            <p:extLst>
              <p:ext uri="{D42A27DB-BD31-4B8C-83A1-F6EECF244321}">
                <p14:modId xmlns:p14="http://schemas.microsoft.com/office/powerpoint/2010/main" val="1372863060"/>
              </p:ext>
            </p:extLst>
          </p:nvPr>
        </p:nvGraphicFramePr>
        <p:xfrm>
          <a:off x="191328" y="773442"/>
          <a:ext cx="8761344" cy="3474720"/>
        </p:xfrm>
        <a:graphic>
          <a:graphicData uri="http://schemas.openxmlformats.org/drawingml/2006/table">
            <a:tbl>
              <a:tblPr firstRow="1" bandRow="1">
                <a:tableStyleId>{00A15C55-8517-42AA-B614-E9B94910E393}</a:tableStyleId>
              </a:tblPr>
              <a:tblGrid>
                <a:gridCol w="2220178">
                  <a:extLst>
                    <a:ext uri="{9D8B030D-6E8A-4147-A177-3AD203B41FA5}">
                      <a16:colId xmlns:a16="http://schemas.microsoft.com/office/drawing/2014/main" val="2890063102"/>
                    </a:ext>
                  </a:extLst>
                </a:gridCol>
                <a:gridCol w="6541166">
                  <a:extLst>
                    <a:ext uri="{9D8B030D-6E8A-4147-A177-3AD203B41FA5}">
                      <a16:colId xmlns:a16="http://schemas.microsoft.com/office/drawing/2014/main" val="3308594239"/>
                    </a:ext>
                  </a:extLst>
                </a:gridCol>
              </a:tblGrid>
              <a:tr h="0">
                <a:tc>
                  <a:txBody>
                    <a:bodyPr/>
                    <a:lstStyle/>
                    <a:p>
                      <a:pPr algn="ctr"/>
                      <a:r>
                        <a:rPr lang="fr-FR" sz="1200" dirty="0">
                          <a:solidFill>
                            <a:schemeClr val="bg1"/>
                          </a:solidFill>
                        </a:rPr>
                        <a:t>Orientations</a:t>
                      </a:r>
                    </a:p>
                  </a:txBody>
                  <a:tcPr anchor="ctr">
                    <a:solidFill>
                      <a:srgbClr val="5A8FBA"/>
                    </a:solidFill>
                  </a:tcPr>
                </a:tc>
                <a:tc>
                  <a:txBody>
                    <a:bodyPr/>
                    <a:lstStyle/>
                    <a:p>
                      <a:pPr algn="ctr"/>
                      <a:r>
                        <a:rPr lang="fr-FR" sz="1200" dirty="0">
                          <a:solidFill>
                            <a:schemeClr val="bg1"/>
                          </a:solidFill>
                        </a:rPr>
                        <a:t>Justifications</a:t>
                      </a:r>
                    </a:p>
                  </a:txBody>
                  <a:tcPr anchor="ctr">
                    <a:solidFill>
                      <a:srgbClr val="5A8FBA"/>
                    </a:solidFill>
                  </a:tcPr>
                </a:tc>
                <a:extLst>
                  <a:ext uri="{0D108BD9-81ED-4DB2-BD59-A6C34878D82A}">
                    <a16:rowId xmlns:a16="http://schemas.microsoft.com/office/drawing/2014/main" val="2029299616"/>
                  </a:ext>
                </a:extLst>
              </a:tr>
              <a:tr h="0">
                <a:tc gridSpan="2">
                  <a:txBody>
                    <a:bodyPr/>
                    <a:lstStyle/>
                    <a:p>
                      <a:r>
                        <a:rPr lang="fr-FR" sz="1200" b="1" dirty="0">
                          <a:solidFill>
                            <a:schemeClr val="bg1"/>
                          </a:solidFill>
                          <a:effectLst/>
                        </a:rPr>
                        <a:t>4. PÉRENNISER ET CONFORTER LES ACTIVITÉS ÉCONOMIQUES</a:t>
                      </a:r>
                    </a:p>
                  </a:txBody>
                  <a:tcPr anchor="ctr">
                    <a:solidFill>
                      <a:srgbClr val="345B7C"/>
                    </a:solidFill>
                  </a:tcPr>
                </a:tc>
                <a:tc hMerge="1">
                  <a:txBody>
                    <a:bodyPr/>
                    <a:lstStyle/>
                    <a:p>
                      <a:endParaRPr lang="fr-FR" sz="1200" b="1" dirty="0">
                        <a:solidFill>
                          <a:schemeClr val="bg1"/>
                        </a:solidFill>
                        <a:effectLst/>
                      </a:endParaRPr>
                    </a:p>
                  </a:txBody>
                  <a:tcPr anchor="ctr">
                    <a:solidFill>
                      <a:srgbClr val="345B7C"/>
                    </a:solidFill>
                  </a:tcPr>
                </a:tc>
                <a:extLst>
                  <a:ext uri="{0D108BD9-81ED-4DB2-BD59-A6C34878D82A}">
                    <a16:rowId xmlns:a16="http://schemas.microsoft.com/office/drawing/2014/main" val="1839587255"/>
                  </a:ext>
                </a:extLst>
              </a:tr>
              <a:tr h="0">
                <a:tc rowSpan="10">
                  <a:txBody>
                    <a:bodyPr/>
                    <a:lstStyle/>
                    <a:p>
                      <a:r>
                        <a:rPr lang="fr-FR" sz="1200" b="1" dirty="0">
                          <a:effectLst/>
                          <a:latin typeface="Calibri" panose="020F0502020204030204" pitchFamily="34" charset="0"/>
                          <a:cs typeface="Calibri" panose="020F0502020204030204" pitchFamily="34" charset="0"/>
                        </a:rPr>
                        <a:t>4.1 Maintenir et développer les activités économiques</a:t>
                      </a:r>
                    </a:p>
                  </a:txBody>
                  <a:tcPr anchor="ctr">
                    <a:solidFill>
                      <a:srgbClr val="C0D5E6"/>
                    </a:solidFill>
                  </a:tcPr>
                </a:tc>
                <a:tc>
                  <a:txBody>
                    <a:bodyPr/>
                    <a:lstStyle/>
                    <a:p>
                      <a:pPr marL="0" indent="0" algn="l" fontAlgn="b">
                        <a:buFont typeface="Wingdings" panose="05000000000000000000" pitchFamily="2" charset="2"/>
                        <a:buNone/>
                      </a:pPr>
                      <a:r>
                        <a:rPr lang="fr-FR" sz="1100" b="0" i="0" u="none" strike="noStrike" dirty="0">
                          <a:solidFill>
                            <a:srgbClr val="000000"/>
                          </a:solidFill>
                          <a:effectLst/>
                          <a:latin typeface="Calibri" panose="020F0502020204030204" pitchFamily="34" charset="0"/>
                        </a:rPr>
                        <a:t>&gt; Intégrer les zones d'activités existantes et leur développement dans le contexte environnemental et paysager </a:t>
                      </a:r>
                    </a:p>
                    <a:p>
                      <a:pPr marL="0" indent="0" algn="l" fontAlgn="b">
                        <a:buFont typeface="Wingdings" panose="05000000000000000000" pitchFamily="2" charset="2"/>
                        <a:buNone/>
                      </a:pPr>
                      <a:r>
                        <a:rPr lang="fr-FR" sz="1100" b="0" i="0" u="none" strike="noStrike" dirty="0">
                          <a:solidFill>
                            <a:srgbClr val="000000"/>
                          </a:solidFill>
                          <a:effectLst/>
                          <a:latin typeface="Calibri" panose="020F0502020204030204" pitchFamily="34" charset="0"/>
                        </a:rPr>
                        <a:t>(ZAE de Frappe / Intermarché)</a:t>
                      </a:r>
                    </a:p>
                  </a:txBody>
                  <a:tcPr marL="7620" marR="7620" marT="7620" marB="0" anchor="b">
                    <a:solidFill>
                      <a:schemeClr val="bg1">
                        <a:lumMod val="95000"/>
                      </a:schemeClr>
                    </a:solidFill>
                  </a:tcPr>
                </a:tc>
                <a:extLst>
                  <a:ext uri="{0D108BD9-81ED-4DB2-BD59-A6C34878D82A}">
                    <a16:rowId xmlns:a16="http://schemas.microsoft.com/office/drawing/2014/main" val="2673642751"/>
                  </a:ext>
                </a:extLst>
              </a:tr>
              <a:tr h="0">
                <a:tc vMerge="1">
                  <a:txBody>
                    <a:bodyPr/>
                    <a:lstStyle/>
                    <a:p>
                      <a:endParaRPr lang="fr-FR" sz="1200" dirty="0"/>
                    </a:p>
                  </a:txBody>
                  <a:tcPr/>
                </a:tc>
                <a:tc>
                  <a:txBody>
                    <a:bodyPr/>
                    <a:lstStyle/>
                    <a:p>
                      <a:pPr algn="l" fontAlgn="b"/>
                      <a:r>
                        <a:rPr lang="fr-FR" sz="1100" b="0" i="0" u="none" strike="noStrike" dirty="0">
                          <a:solidFill>
                            <a:srgbClr val="000000"/>
                          </a:solidFill>
                          <a:effectLst/>
                          <a:latin typeface="Calibri" panose="020F0502020204030204" pitchFamily="34" charset="0"/>
                        </a:rPr>
                        <a:t>&gt; Valoriser les espaces libres de la zone de Frappe</a:t>
                      </a:r>
                    </a:p>
                  </a:txBody>
                  <a:tcPr marL="7620" marR="7620" marT="7620" marB="0" anchor="b">
                    <a:solidFill>
                      <a:schemeClr val="bg1">
                        <a:lumMod val="95000"/>
                      </a:schemeClr>
                    </a:solidFill>
                  </a:tcPr>
                </a:tc>
                <a:extLst>
                  <a:ext uri="{0D108BD9-81ED-4DB2-BD59-A6C34878D82A}">
                    <a16:rowId xmlns:a16="http://schemas.microsoft.com/office/drawing/2014/main" val="231265635"/>
                  </a:ext>
                </a:extLst>
              </a:tr>
              <a:tr h="0">
                <a:tc vMerge="1">
                  <a:txBody>
                    <a:bodyPr/>
                    <a:lstStyle/>
                    <a:p>
                      <a:endParaRPr lang="fr-FR" sz="1200" b="1" dirty="0">
                        <a:effectLst/>
                      </a:endParaRPr>
                    </a:p>
                  </a:txBody>
                  <a:tcPr anchor="ctr">
                    <a:solidFill>
                      <a:schemeClr val="accent3">
                        <a:lumMod val="40000"/>
                        <a:lumOff val="60000"/>
                      </a:schemeClr>
                    </a:solidFill>
                  </a:tcPr>
                </a:tc>
                <a:tc>
                  <a:txBody>
                    <a:bodyPr/>
                    <a:lstStyle/>
                    <a:p>
                      <a:pPr algn="l" fontAlgn="b"/>
                      <a:r>
                        <a:rPr lang="fr-FR" sz="1100" b="0" i="0" u="none" strike="noStrike">
                          <a:solidFill>
                            <a:srgbClr val="000000"/>
                          </a:solidFill>
                          <a:effectLst/>
                          <a:latin typeface="Calibri" panose="020F0502020204030204" pitchFamily="34" charset="0"/>
                        </a:rPr>
                        <a:t>&gt; Favoriser l'implantation de nouvelles activités économiques artisanales en extension de la zone de Frappe, faisant de Saint Denis un pôle économique majeur de la CALI</a:t>
                      </a:r>
                      <a:br>
                        <a:rPr lang="fr-FR" sz="1100" b="0" i="0" u="none" strike="noStrike">
                          <a:solidFill>
                            <a:srgbClr val="000000"/>
                          </a:solidFill>
                          <a:effectLst/>
                          <a:latin typeface="Calibri" panose="020F0502020204030204" pitchFamily="34" charset="0"/>
                        </a:rPr>
                      </a:br>
                      <a:r>
                        <a:rPr lang="fr-FR" sz="1100" b="0" i="0" u="none" strike="noStrike">
                          <a:solidFill>
                            <a:srgbClr val="000000"/>
                          </a:solidFill>
                          <a:effectLst/>
                          <a:latin typeface="Calibri" panose="020F0502020204030204" pitchFamily="34" charset="0"/>
                        </a:rPr>
                        <a:t>&gt; Développer la multifonctionnalité  et le renforcement de certains pôles comme le pôle commercial le long de la RD674</a:t>
                      </a:r>
                      <a:endParaRPr lang="fr-FR" sz="1100" b="0"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extLst>
                  <a:ext uri="{0D108BD9-81ED-4DB2-BD59-A6C34878D82A}">
                    <a16:rowId xmlns:a16="http://schemas.microsoft.com/office/drawing/2014/main" val="3509594959"/>
                  </a:ext>
                </a:extLst>
              </a:tr>
              <a:tr h="0">
                <a:tc vMerge="1">
                  <a:txBody>
                    <a:bodyPr/>
                    <a:lstStyle/>
                    <a:p>
                      <a:endParaRPr lang="fr-FR" sz="1200" b="1" dirty="0">
                        <a:effectLst/>
                      </a:endParaRPr>
                    </a:p>
                  </a:txBody>
                  <a:tcPr anchor="ctr">
                    <a:solidFill>
                      <a:schemeClr val="accent3">
                        <a:lumMod val="40000"/>
                        <a:lumOff val="60000"/>
                      </a:schemeClr>
                    </a:solidFill>
                  </a:tcPr>
                </a:tc>
                <a:tc>
                  <a:txBody>
                    <a:bodyPr/>
                    <a:lstStyle/>
                    <a:p>
                      <a:pPr algn="l" fontAlgn="b"/>
                      <a:r>
                        <a:rPr lang="fr-FR" sz="1100" b="0" i="0" u="none" strike="noStrike">
                          <a:solidFill>
                            <a:srgbClr val="000000"/>
                          </a:solidFill>
                          <a:effectLst/>
                          <a:latin typeface="Calibri" panose="020F0502020204030204" pitchFamily="34" charset="0"/>
                        </a:rPr>
                        <a:t>&gt; Déployer des offres complémentaires, en lien avec les besoins locaux (locale, artisanale, économie circulaire, …)</a:t>
                      </a:r>
                      <a:endParaRPr lang="fr-FR" sz="1100" b="0" i="0" u="none" strike="noStrike" dirty="0">
                        <a:solidFill>
                          <a:srgbClr val="000000"/>
                        </a:solidFill>
                        <a:effectLst/>
                        <a:latin typeface="Calibri" panose="020F0502020204030204" pitchFamily="34" charset="0"/>
                      </a:endParaRPr>
                    </a:p>
                  </a:txBody>
                  <a:tcPr marL="7620" marR="7620" marT="7620" marB="0" anchor="b">
                    <a:solidFill>
                      <a:schemeClr val="bg1">
                        <a:lumMod val="95000"/>
                      </a:schemeClr>
                    </a:solidFill>
                  </a:tcPr>
                </a:tc>
                <a:extLst>
                  <a:ext uri="{0D108BD9-81ED-4DB2-BD59-A6C34878D82A}">
                    <a16:rowId xmlns:a16="http://schemas.microsoft.com/office/drawing/2014/main" val="1734895733"/>
                  </a:ext>
                </a:extLst>
              </a:tr>
              <a:tr h="0">
                <a:tc vMerge="1">
                  <a:txBody>
                    <a:bodyPr/>
                    <a:lstStyle/>
                    <a:p>
                      <a:endParaRPr lang="fr-FR" sz="1200" b="1" dirty="0">
                        <a:effectLst/>
                      </a:endParaRPr>
                    </a:p>
                  </a:txBody>
                  <a:tcPr anchor="ctr">
                    <a:solidFill>
                      <a:srgbClr val="C0D5E6"/>
                    </a:solidFill>
                  </a:tcPr>
                </a:tc>
                <a:tc>
                  <a:txBody>
                    <a:bodyPr/>
                    <a:lstStyle/>
                    <a:p>
                      <a:pPr algn="l" fontAlgn="b"/>
                      <a:r>
                        <a:rPr lang="fr-FR" sz="1100" b="0" i="0" u="none" strike="noStrike" dirty="0">
                          <a:solidFill>
                            <a:srgbClr val="000000"/>
                          </a:solidFill>
                          <a:effectLst/>
                          <a:latin typeface="Calibri" panose="020F0502020204030204" pitchFamily="34" charset="0"/>
                        </a:rPr>
                        <a:t>&gt; Assurer la pérennisation des entreprises dispersées sur le territoire communal sans pour autant impacter les éléments du patrimoine naturel de la commune et dans le respect de la TVB</a:t>
                      </a:r>
                    </a:p>
                  </a:txBody>
                  <a:tcPr marL="7620" marR="7620" marT="7620" marB="0" anchor="b">
                    <a:solidFill>
                      <a:schemeClr val="bg1">
                        <a:lumMod val="95000"/>
                      </a:schemeClr>
                    </a:solidFill>
                  </a:tcPr>
                </a:tc>
                <a:extLst>
                  <a:ext uri="{0D108BD9-81ED-4DB2-BD59-A6C34878D82A}">
                    <a16:rowId xmlns:a16="http://schemas.microsoft.com/office/drawing/2014/main" val="3722286809"/>
                  </a:ext>
                </a:extLst>
              </a:tr>
              <a:tr h="0">
                <a:tc vMerge="1">
                  <a:txBody>
                    <a:bodyPr/>
                    <a:lstStyle/>
                    <a:p>
                      <a:endParaRPr lang="fr-FR" sz="1200" b="1" dirty="0">
                        <a:effectLst/>
                      </a:endParaRPr>
                    </a:p>
                  </a:txBody>
                  <a:tcPr anchor="ctr">
                    <a:solidFill>
                      <a:srgbClr val="C0D5E6"/>
                    </a:solidFill>
                  </a:tcPr>
                </a:tc>
                <a:tc>
                  <a:txBody>
                    <a:bodyPr/>
                    <a:lstStyle/>
                    <a:p>
                      <a:pPr algn="l" fontAlgn="b"/>
                      <a:r>
                        <a:rPr lang="fr-FR" sz="1100" b="0" i="0" u="none" strike="noStrike" dirty="0">
                          <a:solidFill>
                            <a:srgbClr val="000000"/>
                          </a:solidFill>
                          <a:effectLst/>
                          <a:latin typeface="Calibri" panose="020F0502020204030204" pitchFamily="34" charset="0"/>
                        </a:rPr>
                        <a:t>&gt; Favoriser l'intégration paysagère et environnementale des activités existantes</a:t>
                      </a:r>
                    </a:p>
                  </a:txBody>
                  <a:tcPr marL="7620" marR="7620" marT="7620" marB="0" anchor="b">
                    <a:solidFill>
                      <a:schemeClr val="bg1">
                        <a:lumMod val="95000"/>
                      </a:schemeClr>
                    </a:solidFill>
                  </a:tcPr>
                </a:tc>
                <a:extLst>
                  <a:ext uri="{0D108BD9-81ED-4DB2-BD59-A6C34878D82A}">
                    <a16:rowId xmlns:a16="http://schemas.microsoft.com/office/drawing/2014/main" val="2882738646"/>
                  </a:ext>
                </a:extLst>
              </a:tr>
              <a:tr h="0">
                <a:tc vMerge="1">
                  <a:txBody>
                    <a:bodyPr/>
                    <a:lstStyle/>
                    <a:p>
                      <a:endParaRPr lang="fr-FR" sz="1200" b="1" dirty="0">
                        <a:effectLst/>
                      </a:endParaRPr>
                    </a:p>
                  </a:txBody>
                  <a:tcPr anchor="ctr">
                    <a:solidFill>
                      <a:srgbClr val="C0D5E6"/>
                    </a:solidFill>
                  </a:tcPr>
                </a:tc>
                <a:tc>
                  <a:txBody>
                    <a:bodyPr/>
                    <a:lstStyle/>
                    <a:p>
                      <a:pPr algn="l" fontAlgn="b"/>
                      <a:r>
                        <a:rPr lang="fr-FR" sz="1100" b="0" i="0" u="none" strike="noStrike" dirty="0">
                          <a:solidFill>
                            <a:srgbClr val="000000"/>
                          </a:solidFill>
                          <a:effectLst/>
                          <a:latin typeface="Calibri" panose="020F0502020204030204" pitchFamily="34" charset="0"/>
                        </a:rPr>
                        <a:t>&gt; Créer des espaces de transitions : entrée de ville et les abords des ruisseaux</a:t>
                      </a:r>
                    </a:p>
                  </a:txBody>
                  <a:tcPr marL="7620" marR="7620" marT="7620" marB="0" anchor="b">
                    <a:solidFill>
                      <a:schemeClr val="bg1">
                        <a:lumMod val="95000"/>
                      </a:schemeClr>
                    </a:solidFill>
                  </a:tcPr>
                </a:tc>
                <a:extLst>
                  <a:ext uri="{0D108BD9-81ED-4DB2-BD59-A6C34878D82A}">
                    <a16:rowId xmlns:a16="http://schemas.microsoft.com/office/drawing/2014/main" val="2820885032"/>
                  </a:ext>
                </a:extLst>
              </a:tr>
              <a:tr h="0">
                <a:tc vMerge="1">
                  <a:txBody>
                    <a:bodyPr/>
                    <a:lstStyle/>
                    <a:p>
                      <a:endParaRPr lang="fr-FR" sz="1200" b="1" dirty="0">
                        <a:effectLst/>
                      </a:endParaRPr>
                    </a:p>
                  </a:txBody>
                  <a:tcPr anchor="ctr">
                    <a:solidFill>
                      <a:srgbClr val="C0D5E6"/>
                    </a:solidFill>
                  </a:tcPr>
                </a:tc>
                <a:tc>
                  <a:txBody>
                    <a:bodyPr/>
                    <a:lstStyle/>
                    <a:p>
                      <a:pPr algn="l" fontAlgn="b"/>
                      <a:r>
                        <a:rPr lang="fr-FR" sz="1100" b="0" i="0" u="none" strike="noStrike" dirty="0">
                          <a:solidFill>
                            <a:srgbClr val="000000"/>
                          </a:solidFill>
                          <a:effectLst/>
                          <a:latin typeface="Calibri" panose="020F0502020204030204" pitchFamily="34" charset="0"/>
                        </a:rPr>
                        <a:t>&gt; Valoriser l'effet vitrine  le long des voies et imposer une intégration visuelle et paysagère de qualité vis-à-vis des riverains</a:t>
                      </a:r>
                    </a:p>
                  </a:txBody>
                  <a:tcPr marL="7620" marR="7620" marT="7620" marB="0" anchor="b">
                    <a:solidFill>
                      <a:schemeClr val="bg1">
                        <a:lumMod val="95000"/>
                      </a:schemeClr>
                    </a:solidFill>
                  </a:tcPr>
                </a:tc>
                <a:extLst>
                  <a:ext uri="{0D108BD9-81ED-4DB2-BD59-A6C34878D82A}">
                    <a16:rowId xmlns:a16="http://schemas.microsoft.com/office/drawing/2014/main" val="589701254"/>
                  </a:ext>
                </a:extLst>
              </a:tr>
              <a:tr h="0">
                <a:tc vMerge="1">
                  <a:txBody>
                    <a:bodyPr/>
                    <a:lstStyle/>
                    <a:p>
                      <a:endParaRPr lang="fr-FR" sz="1200" b="1" dirty="0">
                        <a:effectLst/>
                      </a:endParaRPr>
                    </a:p>
                  </a:txBody>
                  <a:tcPr anchor="ctr">
                    <a:solidFill>
                      <a:srgbClr val="C0D5E6"/>
                    </a:solidFill>
                  </a:tcPr>
                </a:tc>
                <a:tc>
                  <a:txBody>
                    <a:bodyPr/>
                    <a:lstStyle/>
                    <a:p>
                      <a:pPr algn="l" fontAlgn="b"/>
                      <a:r>
                        <a:rPr lang="fr-FR" sz="1100" b="0" i="0" u="none" strike="noStrike">
                          <a:solidFill>
                            <a:srgbClr val="000000"/>
                          </a:solidFill>
                          <a:effectLst/>
                          <a:latin typeface="Calibri" panose="020F0502020204030204" pitchFamily="34" charset="0"/>
                        </a:rPr>
                        <a:t>&gt; Créer des liaisons et des mobilités douces dans le fonctionnement de ces secteurs économiques</a:t>
                      </a:r>
                    </a:p>
                  </a:txBody>
                  <a:tcPr marL="7620" marR="7620" marT="7620" marB="0" anchor="b">
                    <a:solidFill>
                      <a:schemeClr val="bg1">
                        <a:lumMod val="95000"/>
                      </a:schemeClr>
                    </a:solidFill>
                  </a:tcPr>
                </a:tc>
                <a:extLst>
                  <a:ext uri="{0D108BD9-81ED-4DB2-BD59-A6C34878D82A}">
                    <a16:rowId xmlns:a16="http://schemas.microsoft.com/office/drawing/2014/main" val="1607373767"/>
                  </a:ext>
                </a:extLst>
              </a:tr>
              <a:tr h="0">
                <a:tc vMerge="1">
                  <a:txBody>
                    <a:bodyPr/>
                    <a:lstStyle/>
                    <a:p>
                      <a:endParaRPr lang="fr-FR" sz="1200" b="1" dirty="0">
                        <a:effectLst/>
                      </a:endParaRPr>
                    </a:p>
                  </a:txBody>
                  <a:tcPr anchor="ctr">
                    <a:solidFill>
                      <a:srgbClr val="C0D5E6"/>
                    </a:solidFill>
                  </a:tcPr>
                </a:tc>
                <a:tc>
                  <a:txBody>
                    <a:bodyPr/>
                    <a:lstStyle/>
                    <a:p>
                      <a:pPr algn="l" fontAlgn="b"/>
                      <a:r>
                        <a:rPr lang="fr-FR" sz="1100" b="0" i="0" u="none" strike="noStrike" dirty="0">
                          <a:solidFill>
                            <a:srgbClr val="000000"/>
                          </a:solidFill>
                          <a:effectLst/>
                          <a:latin typeface="Calibri" panose="020F0502020204030204" pitchFamily="34" charset="0"/>
                        </a:rPr>
                        <a:t>&gt; Favoriser le développement des projets photovoltaïques sur les toitures et les espaces artificialisés des bâtiments tout en assurant également une qualité paysagère et environnementale aux projets ENR</a:t>
                      </a:r>
                    </a:p>
                  </a:txBody>
                  <a:tcPr marL="7620" marR="7620" marT="7620" marB="0" anchor="b">
                    <a:solidFill>
                      <a:schemeClr val="bg1">
                        <a:lumMod val="95000"/>
                      </a:schemeClr>
                    </a:solidFill>
                  </a:tcPr>
                </a:tc>
                <a:extLst>
                  <a:ext uri="{0D108BD9-81ED-4DB2-BD59-A6C34878D82A}">
                    <a16:rowId xmlns:a16="http://schemas.microsoft.com/office/drawing/2014/main" val="282531703"/>
                  </a:ext>
                </a:extLst>
              </a:tr>
            </a:tbl>
          </a:graphicData>
        </a:graphic>
      </p:graphicFrame>
      <p:pic>
        <p:nvPicPr>
          <p:cNvPr id="3" name="Image 2" descr="Une image contenant carte&#10;&#10;Description générée automatiquement">
            <a:extLst>
              <a:ext uri="{FF2B5EF4-FFF2-40B4-BE49-F238E27FC236}">
                <a16:creationId xmlns:a16="http://schemas.microsoft.com/office/drawing/2014/main" id="{DAB19F77-F3E9-2DF3-95CA-9EE2FA730ECA}"/>
              </a:ext>
            </a:extLst>
          </p:cNvPr>
          <p:cNvPicPr>
            <a:picLocks noChangeAspect="1"/>
          </p:cNvPicPr>
          <p:nvPr/>
        </p:nvPicPr>
        <p:blipFill>
          <a:blip r:embed="rId2"/>
          <a:stretch>
            <a:fillRect/>
          </a:stretch>
        </p:blipFill>
        <p:spPr>
          <a:xfrm>
            <a:off x="5242126" y="4248162"/>
            <a:ext cx="3710546" cy="2623302"/>
          </a:xfrm>
          <a:prstGeom prst="rect">
            <a:avLst/>
          </a:prstGeom>
        </p:spPr>
      </p:pic>
      <p:grpSp>
        <p:nvGrpSpPr>
          <p:cNvPr id="6" name="Groupe 5">
            <a:extLst>
              <a:ext uri="{FF2B5EF4-FFF2-40B4-BE49-F238E27FC236}">
                <a16:creationId xmlns:a16="http://schemas.microsoft.com/office/drawing/2014/main" id="{802CDD66-BB6E-324B-A6EB-340CE8253B8C}"/>
              </a:ext>
            </a:extLst>
          </p:cNvPr>
          <p:cNvGrpSpPr/>
          <p:nvPr/>
        </p:nvGrpSpPr>
        <p:grpSpPr>
          <a:xfrm>
            <a:off x="1370925" y="4234699"/>
            <a:ext cx="3710546" cy="2623301"/>
            <a:chOff x="20259" y="599687"/>
            <a:chExt cx="8852115" cy="6258313"/>
          </a:xfrm>
        </p:grpSpPr>
        <p:pic>
          <p:nvPicPr>
            <p:cNvPr id="7" name="Image 6" descr="Une image contenant carte&#10;&#10;Description générée automatiquement">
              <a:extLst>
                <a:ext uri="{FF2B5EF4-FFF2-40B4-BE49-F238E27FC236}">
                  <a16:creationId xmlns:a16="http://schemas.microsoft.com/office/drawing/2014/main" id="{81B01D23-F95A-FCE3-7D92-35603C6917CA}"/>
                </a:ext>
              </a:extLst>
            </p:cNvPr>
            <p:cNvPicPr>
              <a:picLocks noChangeAspect="1"/>
            </p:cNvPicPr>
            <p:nvPr/>
          </p:nvPicPr>
          <p:blipFill>
            <a:blip r:embed="rId3"/>
            <a:stretch>
              <a:fillRect/>
            </a:stretch>
          </p:blipFill>
          <p:spPr>
            <a:xfrm>
              <a:off x="20259" y="599687"/>
              <a:ext cx="8852115" cy="6258313"/>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1C785737-28DB-67B9-02DD-4721DC9BAB95}"/>
                </a:ext>
              </a:extLst>
            </p:cNvPr>
            <p:cNvPicPr>
              <a:picLocks noChangeAspect="1"/>
            </p:cNvPicPr>
            <p:nvPr/>
          </p:nvPicPr>
          <p:blipFill rotWithShape="1">
            <a:blip r:embed="rId4"/>
            <a:srcRect l="3710" r="7135"/>
            <a:stretch/>
          </p:blipFill>
          <p:spPr>
            <a:xfrm>
              <a:off x="109821" y="1601167"/>
              <a:ext cx="1148486" cy="3806070"/>
            </a:xfrm>
            <a:prstGeom prst="rect">
              <a:avLst/>
            </a:prstGeom>
          </p:spPr>
        </p:pic>
      </p:grpSp>
    </p:spTree>
    <p:extLst>
      <p:ext uri="{BB962C8B-B14F-4D97-AF65-F5344CB8AC3E}">
        <p14:creationId xmlns:p14="http://schemas.microsoft.com/office/powerpoint/2010/main" val="2068633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86871"/>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a:t>
            </a:r>
          </a:p>
          <a:p>
            <a:pPr marL="444500"/>
            <a:r>
              <a:rPr lang="fr-FR" sz="2400" b="1" dirty="0">
                <a:solidFill>
                  <a:srgbClr val="5FAEEF"/>
                </a:solidFill>
                <a:latin typeface="Trebuchet MS" panose="020B0603020202020204"/>
              </a:rPr>
              <a:t>4. Pérenniser et conforter les activités économiques</a:t>
            </a:r>
            <a:endParaRPr lang="fr-FR" sz="2400" dirty="0">
              <a:solidFill>
                <a:srgbClr val="5FAEEF"/>
              </a:solidFill>
            </a:endParaRPr>
          </a:p>
        </p:txBody>
      </p:sp>
      <p:graphicFrame>
        <p:nvGraphicFramePr>
          <p:cNvPr id="2" name="Tableau 2">
            <a:extLst>
              <a:ext uri="{FF2B5EF4-FFF2-40B4-BE49-F238E27FC236}">
                <a16:creationId xmlns:a16="http://schemas.microsoft.com/office/drawing/2014/main" id="{B27AE972-23A4-FF0C-25F5-DD0FA2EE9C82}"/>
              </a:ext>
            </a:extLst>
          </p:cNvPr>
          <p:cNvGraphicFramePr>
            <a:graphicFrameLocks noGrp="1"/>
          </p:cNvGraphicFramePr>
          <p:nvPr>
            <p:extLst>
              <p:ext uri="{D42A27DB-BD31-4B8C-83A1-F6EECF244321}">
                <p14:modId xmlns:p14="http://schemas.microsoft.com/office/powerpoint/2010/main" val="1985317405"/>
              </p:ext>
            </p:extLst>
          </p:nvPr>
        </p:nvGraphicFramePr>
        <p:xfrm>
          <a:off x="191328" y="791371"/>
          <a:ext cx="8761344" cy="2886153"/>
        </p:xfrm>
        <a:graphic>
          <a:graphicData uri="http://schemas.openxmlformats.org/drawingml/2006/table">
            <a:tbl>
              <a:tblPr firstRow="1" bandRow="1">
                <a:tableStyleId>{00A15C55-8517-42AA-B614-E9B94910E393}</a:tableStyleId>
              </a:tblPr>
              <a:tblGrid>
                <a:gridCol w="2211213">
                  <a:extLst>
                    <a:ext uri="{9D8B030D-6E8A-4147-A177-3AD203B41FA5}">
                      <a16:colId xmlns:a16="http://schemas.microsoft.com/office/drawing/2014/main" val="2890063102"/>
                    </a:ext>
                  </a:extLst>
                </a:gridCol>
                <a:gridCol w="6550131">
                  <a:extLst>
                    <a:ext uri="{9D8B030D-6E8A-4147-A177-3AD203B41FA5}">
                      <a16:colId xmlns:a16="http://schemas.microsoft.com/office/drawing/2014/main" val="3496799616"/>
                    </a:ext>
                  </a:extLst>
                </a:gridCol>
              </a:tblGrid>
              <a:tr h="0">
                <a:tc>
                  <a:txBody>
                    <a:bodyPr/>
                    <a:lstStyle/>
                    <a:p>
                      <a:pPr algn="ctr"/>
                      <a:r>
                        <a:rPr lang="fr-FR" sz="1200" dirty="0">
                          <a:solidFill>
                            <a:schemeClr val="bg1"/>
                          </a:solidFill>
                        </a:rPr>
                        <a:t>Orientations</a:t>
                      </a:r>
                    </a:p>
                  </a:txBody>
                  <a:tcPr anchor="ctr">
                    <a:solidFill>
                      <a:srgbClr val="5A8FBA"/>
                    </a:solidFill>
                  </a:tcPr>
                </a:tc>
                <a:tc>
                  <a:txBody>
                    <a:bodyPr/>
                    <a:lstStyle/>
                    <a:p>
                      <a:pPr algn="ctr"/>
                      <a:r>
                        <a:rPr lang="fr-FR" sz="1200" dirty="0">
                          <a:solidFill>
                            <a:schemeClr val="bg1"/>
                          </a:solidFill>
                        </a:rPr>
                        <a:t>Justifications</a:t>
                      </a:r>
                    </a:p>
                  </a:txBody>
                  <a:tcPr anchor="ctr">
                    <a:solidFill>
                      <a:srgbClr val="5A8FBA"/>
                    </a:solidFill>
                  </a:tcPr>
                </a:tc>
                <a:extLst>
                  <a:ext uri="{0D108BD9-81ED-4DB2-BD59-A6C34878D82A}">
                    <a16:rowId xmlns:a16="http://schemas.microsoft.com/office/drawing/2014/main" val="2029299616"/>
                  </a:ext>
                </a:extLst>
              </a:tr>
              <a:tr h="0">
                <a:tc gridSpan="2">
                  <a:txBody>
                    <a:bodyPr/>
                    <a:lstStyle/>
                    <a:p>
                      <a:r>
                        <a:rPr lang="fr-FR" sz="1200" b="1" dirty="0">
                          <a:solidFill>
                            <a:schemeClr val="bg1"/>
                          </a:solidFill>
                          <a:effectLst/>
                        </a:rPr>
                        <a:t>4. PÉRENNISER ET CONFORTER LES ACTIVITÉS ÉCONOMIQUES</a:t>
                      </a:r>
                    </a:p>
                  </a:txBody>
                  <a:tcPr anchor="ctr">
                    <a:solidFill>
                      <a:srgbClr val="345B7C"/>
                    </a:solidFill>
                  </a:tcPr>
                </a:tc>
                <a:tc hMerge="1">
                  <a:txBody>
                    <a:bodyPr/>
                    <a:lstStyle/>
                    <a:p>
                      <a:endParaRPr lang="fr-FR" sz="1200" b="1" dirty="0">
                        <a:solidFill>
                          <a:schemeClr val="bg1"/>
                        </a:solidFill>
                        <a:effectLst/>
                      </a:endParaRPr>
                    </a:p>
                  </a:txBody>
                  <a:tcPr anchor="ctr">
                    <a:solidFill>
                      <a:srgbClr val="345B7C"/>
                    </a:solidFill>
                  </a:tcPr>
                </a:tc>
                <a:extLst>
                  <a:ext uri="{0D108BD9-81ED-4DB2-BD59-A6C34878D82A}">
                    <a16:rowId xmlns:a16="http://schemas.microsoft.com/office/drawing/2014/main" val="1839587255"/>
                  </a:ext>
                </a:extLst>
              </a:tr>
              <a:tr h="426720">
                <a:tc rowSpan="5">
                  <a:txBody>
                    <a:bodyPr/>
                    <a:lstStyle/>
                    <a:p>
                      <a:pPr algn="l" fontAlgn="ctr"/>
                      <a:r>
                        <a:rPr lang="fr-FR" sz="1200" b="1" i="0" u="none" strike="noStrike" dirty="0">
                          <a:solidFill>
                            <a:srgbClr val="000000"/>
                          </a:solidFill>
                          <a:effectLst/>
                          <a:latin typeface="Calibri" panose="020F0502020204030204" pitchFamily="34" charset="0"/>
                        </a:rPr>
                        <a:t>4.2. Permettre à l'activité agricole et viticole de perdurer dans un environnement non-contraint</a:t>
                      </a:r>
                    </a:p>
                  </a:txBody>
                  <a:tcPr marL="7620" marR="7620" marT="7620" marB="0" anchor="ctr">
                    <a:solidFill>
                      <a:srgbClr val="C0D5E6"/>
                    </a:solidFill>
                  </a:tcPr>
                </a:tc>
                <a:tc>
                  <a:txBody>
                    <a:bodyPr/>
                    <a:lstStyle/>
                    <a:p>
                      <a:pPr algn="l" fontAlgn="b"/>
                      <a:r>
                        <a:rPr lang="fr-FR" sz="1100" b="0" i="0" u="none" strike="noStrike" dirty="0">
                          <a:solidFill>
                            <a:srgbClr val="000000"/>
                          </a:solidFill>
                          <a:effectLst/>
                          <a:latin typeface="Calibri" panose="020F0502020204030204" pitchFamily="34" charset="0"/>
                        </a:rPr>
                        <a:t>&gt; Préserver et mettre en valeur l'agriculture, pour l'activité en elle-même et ses impacts en termes de paysages, de tourisme, de terroir…</a:t>
                      </a:r>
                    </a:p>
                  </a:txBody>
                  <a:tcPr marL="7620" marR="7620" marT="7620" marB="0" anchor="ctr">
                    <a:solidFill>
                      <a:schemeClr val="bg1">
                        <a:lumMod val="95000"/>
                      </a:schemeClr>
                    </a:solidFill>
                  </a:tcPr>
                </a:tc>
                <a:extLst>
                  <a:ext uri="{0D108BD9-81ED-4DB2-BD59-A6C34878D82A}">
                    <a16:rowId xmlns:a16="http://schemas.microsoft.com/office/drawing/2014/main" val="2673642751"/>
                  </a:ext>
                </a:extLst>
              </a:tr>
              <a:tr h="425613">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Créer des espaces de transition entre les espaces urbains et les espaces agricoles afin de limiter les conflits d'usages</a:t>
                      </a:r>
                    </a:p>
                  </a:txBody>
                  <a:tcPr marL="7620" marR="7620" marT="7620" marB="0" anchor="ctr">
                    <a:solidFill>
                      <a:schemeClr val="bg1">
                        <a:lumMod val="95000"/>
                      </a:schemeClr>
                    </a:solidFill>
                  </a:tcPr>
                </a:tc>
                <a:extLst>
                  <a:ext uri="{0D108BD9-81ED-4DB2-BD59-A6C34878D82A}">
                    <a16:rowId xmlns:a16="http://schemas.microsoft.com/office/drawing/2014/main" val="231265635"/>
                  </a:ext>
                </a:extLst>
              </a:tr>
              <a:tr h="425613">
                <a:tc vMerge="1">
                  <a:txBody>
                    <a:bodyPr/>
                    <a:lstStyle/>
                    <a:p>
                      <a:endParaRPr lang="fr-FR"/>
                    </a:p>
                  </a:txBody>
                  <a:tcPr/>
                </a:tc>
                <a:tc>
                  <a:txBody>
                    <a:bodyPr/>
                    <a:lstStyle/>
                    <a:p>
                      <a:pPr algn="l" fontAlgn="b"/>
                      <a:r>
                        <a:rPr lang="fr-FR" sz="1100" b="0" i="0" u="none" strike="noStrike" dirty="0">
                          <a:solidFill>
                            <a:srgbClr val="000000"/>
                          </a:solidFill>
                          <a:effectLst/>
                          <a:latin typeface="Calibri" panose="020F0502020204030204" pitchFamily="34" charset="0"/>
                        </a:rPr>
                        <a:t>&gt; Intégrer les projets agricoles dans le paysage pour limiter l'impact de ces constructions et de ces installations</a:t>
                      </a:r>
                    </a:p>
                  </a:txBody>
                  <a:tcPr marL="7620" marR="7620" marT="7620" marB="0" anchor="ctr">
                    <a:solidFill>
                      <a:schemeClr val="bg1">
                        <a:lumMod val="95000"/>
                      </a:schemeClr>
                    </a:solidFill>
                  </a:tcPr>
                </a:tc>
                <a:extLst>
                  <a:ext uri="{0D108BD9-81ED-4DB2-BD59-A6C34878D82A}">
                    <a16:rowId xmlns:a16="http://schemas.microsoft.com/office/drawing/2014/main" val="822785421"/>
                  </a:ext>
                </a:extLst>
              </a:tr>
              <a:tr h="544008">
                <a:tc vMerge="1">
                  <a:txBody>
                    <a:bodyPr/>
                    <a:lstStyle/>
                    <a:p>
                      <a:endParaRPr lang="fr-FR"/>
                    </a:p>
                  </a:txBody>
                  <a:tcP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Préserver l'activité agricole même dans les espaces de TVB et éviter le développement </a:t>
                      </a:r>
                      <a:r>
                        <a:rPr lang="fr-FR" sz="1100" b="0" i="0" u="none" strike="noStrike">
                          <a:solidFill>
                            <a:srgbClr val="000000"/>
                          </a:solidFill>
                          <a:effectLst/>
                          <a:latin typeface="Calibri" panose="020F0502020204030204" pitchFamily="34" charset="0"/>
                        </a:rPr>
                        <a:t>de grandes cultures</a:t>
                      </a:r>
                      <a:endParaRPr lang="fr-FR" sz="1100" b="0" i="0" u="none" strike="noStrike" dirty="0">
                        <a:solidFill>
                          <a:srgbClr val="000000"/>
                        </a:solidFill>
                        <a:effectLst/>
                        <a:latin typeface="Calibri" panose="020F0502020204030204" pitchFamily="34" charset="0"/>
                      </a:endParaRPr>
                    </a:p>
                  </a:txBody>
                  <a:tcPr marL="7620" marR="7620" marT="7620" marB="0" anchor="ctr">
                    <a:solidFill>
                      <a:schemeClr val="bg1">
                        <a:lumMod val="95000"/>
                      </a:schemeClr>
                    </a:solidFill>
                  </a:tcPr>
                </a:tc>
                <a:extLst>
                  <a:ext uri="{0D108BD9-81ED-4DB2-BD59-A6C34878D82A}">
                    <a16:rowId xmlns:a16="http://schemas.microsoft.com/office/drawing/2014/main" val="3509594959"/>
                  </a:ext>
                </a:extLst>
              </a:tr>
              <a:tr h="515559">
                <a:tc vMerge="1">
                  <a:txBody>
                    <a:bodyPr/>
                    <a:lstStyle/>
                    <a:p>
                      <a:endParaRPr lang="fr-FR"/>
                    </a:p>
                  </a:txBody>
                  <a:tcPr>
                    <a:solidFill>
                      <a:schemeClr val="accent3">
                        <a:lumMod val="40000"/>
                        <a:lumOff val="6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Préserver les haies, le bocage, … le paysage agricole </a:t>
                      </a:r>
                    </a:p>
                  </a:txBody>
                  <a:tcPr marL="7620" marR="7620" marT="7620" marB="0" anchor="ctr">
                    <a:solidFill>
                      <a:schemeClr val="bg1">
                        <a:lumMod val="95000"/>
                      </a:schemeClr>
                    </a:solidFill>
                  </a:tcPr>
                </a:tc>
                <a:extLst>
                  <a:ext uri="{0D108BD9-81ED-4DB2-BD59-A6C34878D82A}">
                    <a16:rowId xmlns:a16="http://schemas.microsoft.com/office/drawing/2014/main" val="1734895733"/>
                  </a:ext>
                </a:extLst>
              </a:tr>
            </a:tbl>
          </a:graphicData>
        </a:graphic>
      </p:graphicFrame>
      <p:pic>
        <p:nvPicPr>
          <p:cNvPr id="6" name="Image 5" descr="Une image contenant carte&#10;&#10;Description générée automatiquement">
            <a:extLst>
              <a:ext uri="{FF2B5EF4-FFF2-40B4-BE49-F238E27FC236}">
                <a16:creationId xmlns:a16="http://schemas.microsoft.com/office/drawing/2014/main" id="{716A1670-4496-8763-CF85-815ADCA98AFA}"/>
              </a:ext>
            </a:extLst>
          </p:cNvPr>
          <p:cNvPicPr>
            <a:picLocks noChangeAspect="1"/>
          </p:cNvPicPr>
          <p:nvPr/>
        </p:nvPicPr>
        <p:blipFill>
          <a:blip r:embed="rId2"/>
          <a:stretch>
            <a:fillRect/>
          </a:stretch>
        </p:blipFill>
        <p:spPr>
          <a:xfrm>
            <a:off x="2960483" y="3668166"/>
            <a:ext cx="4516642" cy="3193199"/>
          </a:xfrm>
          <a:prstGeom prst="rect">
            <a:avLst/>
          </a:prstGeom>
        </p:spPr>
      </p:pic>
    </p:spTree>
    <p:extLst>
      <p:ext uri="{BB962C8B-B14F-4D97-AF65-F5344CB8AC3E}">
        <p14:creationId xmlns:p14="http://schemas.microsoft.com/office/powerpoint/2010/main" val="2230445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34AF3E59-541F-4E12-97A2-D7908A64A519}"/>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5" name="Image 14">
            <a:extLst>
              <a:ext uri="{FF2B5EF4-FFF2-40B4-BE49-F238E27FC236}">
                <a16:creationId xmlns:a16="http://schemas.microsoft.com/office/drawing/2014/main" id="{7CC4FA86-171F-4E2D-82AD-A1B2551DEF67}"/>
              </a:ext>
            </a:extLst>
          </p:cNvPr>
          <p:cNvPicPr>
            <a:picLocks noChangeAspect="1"/>
          </p:cNvPicPr>
          <p:nvPr/>
        </p:nvPicPr>
        <p:blipFill>
          <a:blip r:embed="rId2"/>
          <a:stretch>
            <a:fillRect/>
          </a:stretch>
        </p:blipFill>
        <p:spPr>
          <a:xfrm>
            <a:off x="121920" y="6492875"/>
            <a:ext cx="592183" cy="277727"/>
          </a:xfrm>
          <a:prstGeom prst="rect">
            <a:avLst/>
          </a:prstGeom>
        </p:spPr>
      </p:pic>
      <p:sp>
        <p:nvSpPr>
          <p:cNvPr id="16" name="ZoneTexte 6">
            <a:extLst>
              <a:ext uri="{FF2B5EF4-FFF2-40B4-BE49-F238E27FC236}">
                <a16:creationId xmlns:a16="http://schemas.microsoft.com/office/drawing/2014/main" id="{4A8D2488-5282-4202-AA13-DCDA21B52554}"/>
              </a:ext>
            </a:extLst>
          </p:cNvPr>
          <p:cNvSpPr txBox="1"/>
          <p:nvPr/>
        </p:nvSpPr>
        <p:spPr>
          <a:xfrm>
            <a:off x="0" y="174417"/>
            <a:ext cx="5024846"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small" spc="0" normalizeH="0" baseline="0" noProof="0" dirty="0">
                <a:ln>
                  <a:noFill/>
                </a:ln>
                <a:solidFill>
                  <a:prstClr val="black">
                    <a:lumMod val="50000"/>
                  </a:prstClr>
                </a:solidFill>
                <a:effectLst/>
                <a:uLnTx/>
                <a:uFillTx/>
                <a:latin typeface="Impact" panose="020B0806030902050204" pitchFamily="34" charset="0"/>
                <a:ea typeface="+mn-ea"/>
                <a:cs typeface="+mn-cs"/>
              </a:rPr>
              <a:t>Une grande diversité de milieux</a:t>
            </a:r>
          </a:p>
        </p:txBody>
      </p:sp>
      <p:pic>
        <p:nvPicPr>
          <p:cNvPr id="6" name="Image 5">
            <a:extLst>
              <a:ext uri="{FF2B5EF4-FFF2-40B4-BE49-F238E27FC236}">
                <a16:creationId xmlns:a16="http://schemas.microsoft.com/office/drawing/2014/main" id="{B5E2EED8-D78D-44C2-8A63-0D88C92AC02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93341" y="6540452"/>
            <a:ext cx="523668" cy="264401"/>
          </a:xfrm>
          <a:prstGeom prst="rect">
            <a:avLst/>
          </a:prstGeom>
        </p:spPr>
      </p:pic>
      <p:pic>
        <p:nvPicPr>
          <p:cNvPr id="2" name="Image 1">
            <a:extLst>
              <a:ext uri="{FF2B5EF4-FFF2-40B4-BE49-F238E27FC236}">
                <a16:creationId xmlns:a16="http://schemas.microsoft.com/office/drawing/2014/main" id="{A2D5D0AC-BA4B-A130-5927-66F40A4A4830}"/>
              </a:ext>
            </a:extLst>
          </p:cNvPr>
          <p:cNvPicPr>
            <a:picLocks noChangeAspect="1"/>
          </p:cNvPicPr>
          <p:nvPr/>
        </p:nvPicPr>
        <p:blipFill>
          <a:blip r:embed="rId5"/>
          <a:stretch>
            <a:fillRect/>
          </a:stretch>
        </p:blipFill>
        <p:spPr>
          <a:xfrm>
            <a:off x="269176" y="727275"/>
            <a:ext cx="8362186" cy="5765600"/>
          </a:xfrm>
          <a:prstGeom prst="rect">
            <a:avLst/>
          </a:prstGeom>
        </p:spPr>
      </p:pic>
    </p:spTree>
    <p:extLst>
      <p:ext uri="{BB962C8B-B14F-4D97-AF65-F5344CB8AC3E}">
        <p14:creationId xmlns:p14="http://schemas.microsoft.com/office/powerpoint/2010/main" val="2157377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rte&#10;&#10;Description générée automatiquement">
            <a:extLst>
              <a:ext uri="{FF2B5EF4-FFF2-40B4-BE49-F238E27FC236}">
                <a16:creationId xmlns:a16="http://schemas.microsoft.com/office/drawing/2014/main" id="{811FC306-2F59-48D4-B657-E2527F507519}"/>
              </a:ext>
            </a:extLst>
          </p:cNvPr>
          <p:cNvPicPr>
            <a:picLocks noChangeAspect="1"/>
          </p:cNvPicPr>
          <p:nvPr/>
        </p:nvPicPr>
        <p:blipFill>
          <a:blip r:embed="rId2"/>
          <a:stretch>
            <a:fillRect/>
          </a:stretch>
        </p:blipFill>
        <p:spPr>
          <a:xfrm>
            <a:off x="354866" y="673136"/>
            <a:ext cx="8452604" cy="5777082"/>
          </a:xfrm>
          <a:prstGeom prst="rect">
            <a:avLst/>
          </a:prstGeom>
        </p:spPr>
      </p:pic>
      <p:sp>
        <p:nvSpPr>
          <p:cNvPr id="6" name="Rectangle 5">
            <a:extLst>
              <a:ext uri="{FF2B5EF4-FFF2-40B4-BE49-F238E27FC236}">
                <a16:creationId xmlns:a16="http://schemas.microsoft.com/office/drawing/2014/main" id="{1D3248B8-FACB-4432-A7D4-5979D929ACA8}"/>
              </a:ext>
            </a:extLst>
          </p:cNvPr>
          <p:cNvSpPr/>
          <p:nvPr/>
        </p:nvSpPr>
        <p:spPr>
          <a:xfrm>
            <a:off x="0" y="65299"/>
            <a:ext cx="5360763" cy="461665"/>
          </a:xfrm>
          <a:prstGeom prst="rect">
            <a:avLst/>
          </a:prstGeom>
        </p:spPr>
        <p:txBody>
          <a:bodyPr wrap="none">
            <a:spAutoFit/>
          </a:bodyPr>
          <a:lstStyle/>
          <a:p>
            <a:pPr lvl="1"/>
            <a:r>
              <a:rPr lang="fr-FR" sz="2400" b="1" dirty="0">
                <a:solidFill>
                  <a:srgbClr val="257195"/>
                </a:solidFill>
              </a:rPr>
              <a:t>Appellations d’Origine Contrôlée</a:t>
            </a:r>
          </a:p>
        </p:txBody>
      </p:sp>
      <p:sp>
        <p:nvSpPr>
          <p:cNvPr id="4" name="Espace réservé du numéro de diapositive 5">
            <a:extLst>
              <a:ext uri="{FF2B5EF4-FFF2-40B4-BE49-F238E27FC236}">
                <a16:creationId xmlns:a16="http://schemas.microsoft.com/office/drawing/2014/main" id="{34AF3E59-541F-4E12-97A2-D7908A64A519}"/>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ZoneTexte 6">
            <a:extLst>
              <a:ext uri="{FF2B5EF4-FFF2-40B4-BE49-F238E27FC236}">
                <a16:creationId xmlns:a16="http://schemas.microsoft.com/office/drawing/2014/main" id="{C7C22414-029F-44DD-AABE-A7C609E58CEF}"/>
              </a:ext>
            </a:extLst>
          </p:cNvPr>
          <p:cNvSpPr txBox="1"/>
          <p:nvPr/>
        </p:nvSpPr>
        <p:spPr>
          <a:xfrm>
            <a:off x="-1" y="6596390"/>
            <a:ext cx="296539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Trebuchet MS" panose="020B0603020202020204"/>
                <a:ea typeface="+mn-ea"/>
                <a:cs typeface="+mn-cs"/>
              </a:rPr>
              <a:t>Metropolis</a:t>
            </a:r>
          </a:p>
        </p:txBody>
      </p:sp>
      <p:sp>
        <p:nvSpPr>
          <p:cNvPr id="8" name="ZoneTexte 7">
            <a:extLst>
              <a:ext uri="{FF2B5EF4-FFF2-40B4-BE49-F238E27FC236}">
                <a16:creationId xmlns:a16="http://schemas.microsoft.com/office/drawing/2014/main" id="{14275290-E331-45D7-A9C8-3467344DD718}"/>
              </a:ext>
            </a:extLst>
          </p:cNvPr>
          <p:cNvSpPr txBox="1"/>
          <p:nvPr/>
        </p:nvSpPr>
        <p:spPr>
          <a:xfrm>
            <a:off x="5373606" y="673136"/>
            <a:ext cx="3433864" cy="954107"/>
          </a:xfrm>
          <a:prstGeom prst="rect">
            <a:avLst/>
          </a:prstGeom>
          <a:solidFill>
            <a:schemeClr val="bg1">
              <a:alpha val="50000"/>
            </a:schemeClr>
          </a:solidFill>
        </p:spPr>
        <p:txBody>
          <a:bodyPr wrap="square" rtlCol="0">
            <a:spAutoFit/>
          </a:bodyPr>
          <a:lstStyle/>
          <a:p>
            <a:pPr algn="just"/>
            <a:r>
              <a:rPr lang="fr-FR" sz="1400" dirty="0"/>
              <a:t>Pour rappel, le projet de PLU révisé ne devra pas porter atteinte à plus de 2% de l’aire géographique de chaque AOC sur la commune.</a:t>
            </a:r>
          </a:p>
        </p:txBody>
      </p:sp>
    </p:spTree>
    <p:extLst>
      <p:ext uri="{BB962C8B-B14F-4D97-AF65-F5344CB8AC3E}">
        <p14:creationId xmlns:p14="http://schemas.microsoft.com/office/powerpoint/2010/main" val="863248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F53F1B0D-8913-E44C-87D7-30911E51AE76}"/>
              </a:ext>
            </a:extLst>
          </p:cNvPr>
          <p:cNvPicPr>
            <a:picLocks noChangeAspect="1"/>
          </p:cNvPicPr>
          <p:nvPr/>
        </p:nvPicPr>
        <p:blipFill>
          <a:blip r:embed="rId2"/>
          <a:stretch>
            <a:fillRect/>
          </a:stretch>
        </p:blipFill>
        <p:spPr>
          <a:xfrm>
            <a:off x="1891998" y="936073"/>
            <a:ext cx="7252002" cy="5127058"/>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6C03288F-823F-8B13-523D-5DFE01AB394C}"/>
              </a:ext>
            </a:extLst>
          </p:cNvPr>
          <p:cNvPicPr>
            <a:picLocks noChangeAspect="1"/>
          </p:cNvPicPr>
          <p:nvPr/>
        </p:nvPicPr>
        <p:blipFill rotWithShape="1">
          <a:blip r:embed="rId3"/>
          <a:srcRect l="3710" r="7135"/>
          <a:stretch/>
        </p:blipFill>
        <p:spPr>
          <a:xfrm>
            <a:off x="0" y="936073"/>
            <a:ext cx="1786948" cy="5921927"/>
          </a:xfrm>
          <a:prstGeom prst="rect">
            <a:avLst/>
          </a:prstGeom>
        </p:spPr>
      </p:pic>
      <p:sp>
        <p:nvSpPr>
          <p:cNvPr id="4" name="Espace réservé du numéro de diapositive 3">
            <a:extLst>
              <a:ext uri="{FF2B5EF4-FFF2-40B4-BE49-F238E27FC236}">
                <a16:creationId xmlns:a16="http://schemas.microsoft.com/office/drawing/2014/main" id="{3918EE71-666A-0476-B1AD-61B9C6E28507}"/>
              </a:ext>
            </a:extLst>
          </p:cNvPr>
          <p:cNvSpPr>
            <a:spLocks noGrp="1"/>
          </p:cNvSpPr>
          <p:nvPr>
            <p:ph type="sldNum" sz="quarter" idx="12"/>
          </p:nvPr>
        </p:nvSpPr>
        <p:spPr/>
        <p:txBody>
          <a:bodyPr/>
          <a:lstStyle/>
          <a:p>
            <a:fld id="{F6E8B029-3FE4-4E3A-B682-C3E73F9DE4C2}" type="slidenum">
              <a:rPr lang="fr-FR" smtClean="0"/>
              <a:t>3</a:t>
            </a:fld>
            <a:endParaRPr lang="fr-FR"/>
          </a:p>
        </p:txBody>
      </p:sp>
      <p:sp>
        <p:nvSpPr>
          <p:cNvPr id="5" name="Titre 1">
            <a:extLst>
              <a:ext uri="{FF2B5EF4-FFF2-40B4-BE49-F238E27FC236}">
                <a16:creationId xmlns:a16="http://schemas.microsoft.com/office/drawing/2014/main" id="{73EB8828-9CA3-6CCD-A0D2-1DC7E4015F6F}"/>
              </a:ext>
            </a:extLst>
          </p:cNvPr>
          <p:cNvSpPr txBox="1">
            <a:spLocks/>
          </p:cNvSpPr>
          <p:nvPr/>
        </p:nvSpPr>
        <p:spPr>
          <a:xfrm>
            <a:off x="0" y="0"/>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ea typeface="+mn-ea"/>
                <a:cs typeface="+mn-cs"/>
              </a:rPr>
              <a:t>Propositions de développement</a:t>
            </a:r>
            <a:endParaRPr lang="fr-FR" sz="2400" b="1" dirty="0">
              <a:solidFill>
                <a:schemeClr val="tx1"/>
              </a:solidFill>
              <a:effectLst>
                <a:outerShdw blurRad="38100" dist="38100" dir="2700000" algn="tl">
                  <a:srgbClr val="000000">
                    <a:alpha val="43137"/>
                  </a:srgbClr>
                </a:outerShdw>
              </a:effectLst>
              <a:latin typeface="Calibri" pitchFamily="34" charset="0"/>
            </a:endParaRPr>
          </a:p>
        </p:txBody>
      </p:sp>
      <p:sp>
        <p:nvSpPr>
          <p:cNvPr id="6" name="ZoneTexte 5">
            <a:extLst>
              <a:ext uri="{FF2B5EF4-FFF2-40B4-BE49-F238E27FC236}">
                <a16:creationId xmlns:a16="http://schemas.microsoft.com/office/drawing/2014/main" id="{4286B2DD-E05F-146F-F17B-5D92D66DA26A}"/>
              </a:ext>
            </a:extLst>
          </p:cNvPr>
          <p:cNvSpPr txBox="1"/>
          <p:nvPr/>
        </p:nvSpPr>
        <p:spPr>
          <a:xfrm>
            <a:off x="537883" y="451512"/>
            <a:ext cx="8606118" cy="369332"/>
          </a:xfrm>
          <a:prstGeom prst="rect">
            <a:avLst/>
          </a:prstGeom>
          <a:noFill/>
        </p:spPr>
        <p:txBody>
          <a:bodyPr wrap="square" rtlCol="0">
            <a:spAutoFit/>
          </a:bodyPr>
          <a:lstStyle/>
          <a:p>
            <a:r>
              <a:rPr lang="fr-FR" dirty="0">
                <a:solidFill>
                  <a:schemeClr val="accent2"/>
                </a:solidFill>
              </a:rPr>
              <a:t>Enjeux: La tache urbaine rencontre la trame verte et bleue</a:t>
            </a:r>
          </a:p>
        </p:txBody>
      </p:sp>
    </p:spTree>
    <p:extLst>
      <p:ext uri="{BB962C8B-B14F-4D97-AF65-F5344CB8AC3E}">
        <p14:creationId xmlns:p14="http://schemas.microsoft.com/office/powerpoint/2010/main" val="1600125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D892E21A-E0F4-2460-EB08-DB874AADE728}"/>
              </a:ext>
            </a:extLst>
          </p:cNvPr>
          <p:cNvSpPr txBox="1"/>
          <p:nvPr/>
        </p:nvSpPr>
        <p:spPr>
          <a:xfrm>
            <a:off x="206151" y="417520"/>
            <a:ext cx="8731698" cy="6494085"/>
          </a:xfrm>
          <a:prstGeom prst="rect">
            <a:avLst/>
          </a:prstGeom>
          <a:noFill/>
        </p:spPr>
        <p:txBody>
          <a:bodyPr wrap="square" rtlCol="0">
            <a:spAutoFit/>
          </a:bodyPr>
          <a:lstStyle/>
          <a:p>
            <a:pPr algn="just"/>
            <a:r>
              <a:rPr lang="fr-FR" sz="1600" dirty="0"/>
              <a:t>Un Projet d’Aménagement et de Développement Durable construit autour de 4 grands axes :</a:t>
            </a:r>
          </a:p>
          <a:p>
            <a:pPr algn="just"/>
            <a:endParaRPr lang="fr-FR" sz="1600" b="1" dirty="0"/>
          </a:p>
          <a:p>
            <a:pPr marL="742950" lvl="1" indent="-285750" algn="just">
              <a:buFont typeface="Arial" panose="020B0604020202020204" pitchFamily="34" charset="0"/>
              <a:buChar char="•"/>
            </a:pPr>
            <a:r>
              <a:rPr lang="fr-FR" sz="1600" b="1" dirty="0">
                <a:solidFill>
                  <a:schemeClr val="accent4"/>
                </a:solidFill>
              </a:rPr>
              <a:t>Favoriser un développement urbain maitrisé</a:t>
            </a:r>
          </a:p>
          <a:p>
            <a:pPr marL="1200150" lvl="2" indent="-285750" algn="just">
              <a:buFont typeface="Arial" panose="020B0604020202020204" pitchFamily="34" charset="0"/>
              <a:buChar char="•"/>
            </a:pPr>
            <a:r>
              <a:rPr lang="fr-FR" sz="1600" dirty="0"/>
              <a:t>1.1. Diversifier et organiser l'accueil de nouvelles populations</a:t>
            </a:r>
          </a:p>
          <a:p>
            <a:pPr marL="1200150" lvl="2" indent="-285750" algn="just">
              <a:buFont typeface="Arial" panose="020B0604020202020204" pitchFamily="34" charset="0"/>
              <a:buChar char="•"/>
            </a:pPr>
            <a:r>
              <a:rPr lang="fr-FR" sz="1600" dirty="0"/>
              <a:t>1.2. Veiller à l'équité sociale dans l'habitat par une politique de mixité sociale et d'offre diversifiée</a:t>
            </a:r>
          </a:p>
          <a:p>
            <a:pPr marL="1200150" lvl="2" indent="-285750" algn="just">
              <a:buFont typeface="Arial" panose="020B0604020202020204" pitchFamily="34" charset="0"/>
              <a:buChar char="•"/>
            </a:pPr>
            <a:r>
              <a:rPr lang="fr-FR" sz="1600" dirty="0"/>
              <a:t>1.3. Régulariser l'intégration des gens du voyage "sédentarisés« </a:t>
            </a:r>
          </a:p>
          <a:p>
            <a:pPr marL="1200150" lvl="2" indent="-285750" algn="just">
              <a:buFont typeface="Arial" panose="020B0604020202020204" pitchFamily="34" charset="0"/>
              <a:buChar char="•"/>
            </a:pPr>
            <a:r>
              <a:rPr lang="fr-FR" sz="1600" dirty="0"/>
              <a:t>1.4. Privilégier le renouvellement urbain et limiter les extensions d'urbanisation </a:t>
            </a:r>
          </a:p>
          <a:p>
            <a:pPr lvl="2" algn="just"/>
            <a:endParaRPr lang="fr-FR" sz="1600" dirty="0"/>
          </a:p>
          <a:p>
            <a:pPr marL="742950" lvl="1" indent="-285750" algn="just">
              <a:buFont typeface="Arial" panose="020B0604020202020204" pitchFamily="34" charset="0"/>
              <a:buChar char="•"/>
            </a:pPr>
            <a:r>
              <a:rPr lang="fr-FR" sz="1600" b="1" dirty="0">
                <a:solidFill>
                  <a:srgbClr val="578379"/>
                </a:solidFill>
              </a:rPr>
              <a:t>Valoriser le cadre de vie</a:t>
            </a:r>
          </a:p>
          <a:p>
            <a:pPr marL="1200150" lvl="2" indent="-285750" algn="just">
              <a:buFont typeface="Arial" panose="020B0604020202020204" pitchFamily="34" charset="0"/>
              <a:buChar char="•"/>
            </a:pPr>
            <a:r>
              <a:rPr lang="fr-FR" sz="1600" dirty="0"/>
              <a:t>2.1. Conforter les principales entités urbaines</a:t>
            </a:r>
          </a:p>
          <a:p>
            <a:pPr marL="1200150" lvl="2" indent="-285750" algn="just">
              <a:buFont typeface="Arial" panose="020B0604020202020204" pitchFamily="34" charset="0"/>
              <a:buChar char="•"/>
            </a:pPr>
            <a:r>
              <a:rPr lang="fr-FR" sz="1600" dirty="0"/>
              <a:t>2.2. Inciter les habitants à utiliser des modes de déplacement plus vertueux</a:t>
            </a:r>
          </a:p>
          <a:p>
            <a:pPr marL="1200150" lvl="2" indent="-285750" algn="just">
              <a:buFont typeface="Arial" panose="020B0604020202020204" pitchFamily="34" charset="0"/>
              <a:buChar char="•"/>
            </a:pPr>
            <a:r>
              <a:rPr lang="fr-FR" sz="1600" dirty="0"/>
              <a:t>2.3. Promouvoir la qualité paysagère, urbaine et architecturale </a:t>
            </a:r>
          </a:p>
          <a:p>
            <a:pPr marL="1200150" lvl="2" indent="-285750" algn="just">
              <a:buFont typeface="Arial" panose="020B0604020202020204" pitchFamily="34" charset="0"/>
              <a:buChar char="•"/>
            </a:pPr>
            <a:endParaRPr lang="fr-FR" sz="1600" b="1" dirty="0"/>
          </a:p>
          <a:p>
            <a:pPr marL="742950" lvl="1" indent="-285750" algn="just">
              <a:buFont typeface="Arial" panose="020B0604020202020204" pitchFamily="34" charset="0"/>
              <a:buChar char="•"/>
            </a:pPr>
            <a:r>
              <a:rPr lang="fr-FR" sz="1600" b="1" dirty="0">
                <a:solidFill>
                  <a:schemeClr val="accent3">
                    <a:lumMod val="75000"/>
                  </a:schemeClr>
                </a:solidFill>
              </a:rPr>
              <a:t>Préserver les milieux naturels, la qualité des paysages et les ressources</a:t>
            </a:r>
          </a:p>
          <a:p>
            <a:pPr marL="1200150" lvl="2" indent="-285750" algn="just">
              <a:buFont typeface="Arial" panose="020B0604020202020204" pitchFamily="34" charset="0"/>
              <a:buChar char="•"/>
            </a:pPr>
            <a:r>
              <a:rPr lang="fr-FR" sz="1600" dirty="0"/>
              <a:t>3.1. Renforcer l'identité du territoire par la valorisation des milieux et des paysages </a:t>
            </a:r>
          </a:p>
          <a:p>
            <a:pPr marL="1200150" lvl="2" indent="-285750" algn="just">
              <a:buFont typeface="Arial" panose="020B0604020202020204" pitchFamily="34" charset="0"/>
              <a:buChar char="•"/>
            </a:pPr>
            <a:r>
              <a:rPr lang="fr-FR" sz="1600" dirty="0"/>
              <a:t>3.2. Adapter le développement de Saint-Denis de Pile aux ressources en eau</a:t>
            </a:r>
          </a:p>
          <a:p>
            <a:pPr marL="1200150" lvl="2" indent="-285750" algn="just">
              <a:buFont typeface="Arial" panose="020B0604020202020204" pitchFamily="34" charset="0"/>
              <a:buChar char="•"/>
            </a:pPr>
            <a:r>
              <a:rPr lang="fr-FR" sz="1600" dirty="0"/>
              <a:t>3.3. Proposer une orientation pour le maintien et le renforcement des espaces forestiers</a:t>
            </a:r>
          </a:p>
          <a:p>
            <a:pPr marL="1200150" lvl="2" indent="-285750" algn="just">
              <a:buFont typeface="Arial" panose="020B0604020202020204" pitchFamily="34" charset="0"/>
              <a:buChar char="•"/>
            </a:pPr>
            <a:r>
              <a:rPr lang="fr-FR" sz="1600" dirty="0"/>
              <a:t>3.4. Préserver la nature en ville et traiter les lisières</a:t>
            </a:r>
          </a:p>
          <a:p>
            <a:pPr marL="1200150" lvl="2" indent="-285750" algn="just">
              <a:buFont typeface="Arial" panose="020B0604020202020204" pitchFamily="34" charset="0"/>
              <a:buChar char="•"/>
            </a:pPr>
            <a:endParaRPr lang="fr-FR" sz="1600" dirty="0"/>
          </a:p>
          <a:p>
            <a:pPr marL="742950" lvl="1" indent="-285750" algn="just">
              <a:buFont typeface="Arial" panose="020B0604020202020204" pitchFamily="34" charset="0"/>
              <a:buChar char="•"/>
            </a:pPr>
            <a:r>
              <a:rPr lang="fr-FR" sz="1600" b="1" dirty="0">
                <a:solidFill>
                  <a:srgbClr val="5A8FBA"/>
                </a:solidFill>
              </a:rPr>
              <a:t>Pérenniser et conforter les activités économiques</a:t>
            </a:r>
            <a:endParaRPr lang="fr-FR" sz="1600" dirty="0">
              <a:solidFill>
                <a:srgbClr val="5A8FBA"/>
              </a:solidFill>
            </a:endParaRPr>
          </a:p>
          <a:p>
            <a:pPr marL="1200150" lvl="2" indent="-285750" algn="just">
              <a:buFont typeface="Arial" panose="020B0604020202020204" pitchFamily="34" charset="0"/>
              <a:buChar char="•"/>
            </a:pPr>
            <a:r>
              <a:rPr lang="fr-FR" sz="1600" dirty="0"/>
              <a:t>4.1. Maintenir et développer les activités économiques</a:t>
            </a:r>
          </a:p>
          <a:p>
            <a:pPr marL="1200150" lvl="2" indent="-285750" algn="just">
              <a:buFont typeface="Arial" panose="020B0604020202020204" pitchFamily="34" charset="0"/>
              <a:buChar char="•"/>
            </a:pPr>
            <a:r>
              <a:rPr lang="fr-FR" sz="1600" dirty="0"/>
              <a:t>4.2. Permettre à l'activité agricole et viticole de perdurer dans un environnement non-contraint</a:t>
            </a:r>
          </a:p>
        </p:txBody>
      </p:sp>
      <p:grpSp>
        <p:nvGrpSpPr>
          <p:cNvPr id="8" name="Groupe 7">
            <a:extLst>
              <a:ext uri="{FF2B5EF4-FFF2-40B4-BE49-F238E27FC236}">
                <a16:creationId xmlns:a16="http://schemas.microsoft.com/office/drawing/2014/main" id="{B00E3AD7-1940-7070-0E2A-51415ADC5DEB}"/>
              </a:ext>
            </a:extLst>
          </p:cNvPr>
          <p:cNvGrpSpPr/>
          <p:nvPr/>
        </p:nvGrpSpPr>
        <p:grpSpPr>
          <a:xfrm>
            <a:off x="368190" y="850300"/>
            <a:ext cx="585647" cy="585647"/>
            <a:chOff x="264473" y="1180805"/>
            <a:chExt cx="585647" cy="585647"/>
          </a:xfrm>
        </p:grpSpPr>
        <p:sp>
          <p:nvSpPr>
            <p:cNvPr id="9" name="Ellipse 8">
              <a:extLst>
                <a:ext uri="{FF2B5EF4-FFF2-40B4-BE49-F238E27FC236}">
                  <a16:creationId xmlns:a16="http://schemas.microsoft.com/office/drawing/2014/main" id="{955C7610-2789-031E-B279-64644EE28045}"/>
                </a:ext>
              </a:extLst>
            </p:cNvPr>
            <p:cNvSpPr/>
            <p:nvPr/>
          </p:nvSpPr>
          <p:spPr>
            <a:xfrm>
              <a:off x="264473" y="1180805"/>
              <a:ext cx="585647" cy="585647"/>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09F615B4-EB3F-FFED-51E7-84D80D17BD67}"/>
                </a:ext>
              </a:extLst>
            </p:cNvPr>
            <p:cNvSpPr txBox="1"/>
            <p:nvPr/>
          </p:nvSpPr>
          <p:spPr>
            <a:xfrm>
              <a:off x="395534" y="1212018"/>
              <a:ext cx="3235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a:t>
              </a:r>
            </a:p>
          </p:txBody>
        </p:sp>
      </p:grpSp>
      <p:grpSp>
        <p:nvGrpSpPr>
          <p:cNvPr id="11" name="Groupe 10">
            <a:extLst>
              <a:ext uri="{FF2B5EF4-FFF2-40B4-BE49-F238E27FC236}">
                <a16:creationId xmlns:a16="http://schemas.microsoft.com/office/drawing/2014/main" id="{AB636241-FD26-C5A3-F787-029D2A608B8A}"/>
              </a:ext>
            </a:extLst>
          </p:cNvPr>
          <p:cNvGrpSpPr/>
          <p:nvPr/>
        </p:nvGrpSpPr>
        <p:grpSpPr>
          <a:xfrm>
            <a:off x="368190" y="2522277"/>
            <a:ext cx="585647" cy="585647"/>
            <a:chOff x="264473" y="2202338"/>
            <a:chExt cx="585647" cy="585647"/>
          </a:xfrm>
        </p:grpSpPr>
        <p:sp>
          <p:nvSpPr>
            <p:cNvPr id="12" name="Ellipse 11">
              <a:extLst>
                <a:ext uri="{FF2B5EF4-FFF2-40B4-BE49-F238E27FC236}">
                  <a16:creationId xmlns:a16="http://schemas.microsoft.com/office/drawing/2014/main" id="{D352BBC5-FA2B-F680-ED9D-DF84C89569C0}"/>
                </a:ext>
              </a:extLst>
            </p:cNvPr>
            <p:cNvSpPr/>
            <p:nvPr/>
          </p:nvSpPr>
          <p:spPr>
            <a:xfrm>
              <a:off x="264473" y="2202338"/>
              <a:ext cx="585647" cy="585647"/>
            </a:xfrm>
            <a:prstGeom prst="ellipse">
              <a:avLst/>
            </a:prstGeom>
            <a:solidFill>
              <a:srgbClr val="7BA79D"/>
            </a:solidFill>
            <a:ln>
              <a:solidFill>
                <a:srgbClr val="50786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B9C578E1-6C5A-AE6B-02D3-2CD004B23C91}"/>
                </a:ext>
              </a:extLst>
            </p:cNvPr>
            <p:cNvSpPr txBox="1"/>
            <p:nvPr/>
          </p:nvSpPr>
          <p:spPr>
            <a:xfrm>
              <a:off x="394628" y="2233551"/>
              <a:ext cx="3235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a:t>
              </a:r>
            </a:p>
          </p:txBody>
        </p:sp>
      </p:grpSp>
      <p:grpSp>
        <p:nvGrpSpPr>
          <p:cNvPr id="14" name="Groupe 13">
            <a:extLst>
              <a:ext uri="{FF2B5EF4-FFF2-40B4-BE49-F238E27FC236}">
                <a16:creationId xmlns:a16="http://schemas.microsoft.com/office/drawing/2014/main" id="{3FC48296-B83F-40AA-87E9-0DCFEDFC5931}"/>
              </a:ext>
            </a:extLst>
          </p:cNvPr>
          <p:cNvGrpSpPr/>
          <p:nvPr/>
        </p:nvGrpSpPr>
        <p:grpSpPr>
          <a:xfrm>
            <a:off x="374051" y="3757690"/>
            <a:ext cx="585647" cy="585647"/>
            <a:chOff x="264473" y="3922496"/>
            <a:chExt cx="585647" cy="585647"/>
          </a:xfrm>
        </p:grpSpPr>
        <p:sp>
          <p:nvSpPr>
            <p:cNvPr id="15" name="Ellipse 14">
              <a:extLst>
                <a:ext uri="{FF2B5EF4-FFF2-40B4-BE49-F238E27FC236}">
                  <a16:creationId xmlns:a16="http://schemas.microsoft.com/office/drawing/2014/main" id="{7A4973E7-312B-682E-3B51-2813D2DAB54D}"/>
                </a:ext>
              </a:extLst>
            </p:cNvPr>
            <p:cNvSpPr/>
            <p:nvPr/>
          </p:nvSpPr>
          <p:spPr>
            <a:xfrm>
              <a:off x="264473" y="3922496"/>
              <a:ext cx="585647" cy="585647"/>
            </a:xfrm>
            <a:prstGeom prst="ellipse">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CC7EE486-3DDB-09F1-0544-89774D078535}"/>
                </a:ext>
              </a:extLst>
            </p:cNvPr>
            <p:cNvSpPr txBox="1"/>
            <p:nvPr/>
          </p:nvSpPr>
          <p:spPr>
            <a:xfrm>
              <a:off x="397860" y="3953709"/>
              <a:ext cx="3235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a:t>
              </a:r>
            </a:p>
          </p:txBody>
        </p:sp>
      </p:grpSp>
      <p:sp>
        <p:nvSpPr>
          <p:cNvPr id="18" name="Espace réservé du numéro de diapositive 5">
            <a:extLst>
              <a:ext uri="{FF2B5EF4-FFF2-40B4-BE49-F238E27FC236}">
                <a16:creationId xmlns:a16="http://schemas.microsoft.com/office/drawing/2014/main" id="{5C5B05B2-6A20-393F-A49E-A781D9A6A8B6}"/>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19" name="Groupe 18">
            <a:extLst>
              <a:ext uri="{FF2B5EF4-FFF2-40B4-BE49-F238E27FC236}">
                <a16:creationId xmlns:a16="http://schemas.microsoft.com/office/drawing/2014/main" id="{EAF05AB6-65DB-CB9C-7C35-66594786A479}"/>
              </a:ext>
            </a:extLst>
          </p:cNvPr>
          <p:cNvGrpSpPr/>
          <p:nvPr/>
        </p:nvGrpSpPr>
        <p:grpSpPr>
          <a:xfrm>
            <a:off x="374050" y="5603374"/>
            <a:ext cx="585647" cy="585647"/>
            <a:chOff x="264473" y="3922496"/>
            <a:chExt cx="585647" cy="585647"/>
          </a:xfrm>
        </p:grpSpPr>
        <p:sp>
          <p:nvSpPr>
            <p:cNvPr id="20" name="Ellipse 19">
              <a:extLst>
                <a:ext uri="{FF2B5EF4-FFF2-40B4-BE49-F238E27FC236}">
                  <a16:creationId xmlns:a16="http://schemas.microsoft.com/office/drawing/2014/main" id="{A092B2D5-7FCD-6654-F243-A2DC49E4BB6E}"/>
                </a:ext>
              </a:extLst>
            </p:cNvPr>
            <p:cNvSpPr/>
            <p:nvPr/>
          </p:nvSpPr>
          <p:spPr>
            <a:xfrm>
              <a:off x="264473" y="3922496"/>
              <a:ext cx="585647" cy="585647"/>
            </a:xfrm>
            <a:prstGeom prst="ellipse">
              <a:avLst/>
            </a:prstGeom>
            <a:solidFill>
              <a:srgbClr val="94B6D2"/>
            </a:solidFill>
            <a:ln>
              <a:solidFill>
                <a:srgbClr val="5A8FB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46109C1D-C6E6-277C-AF43-7214B1E30F4F}"/>
                </a:ext>
              </a:extLst>
            </p:cNvPr>
            <p:cNvSpPr txBox="1"/>
            <p:nvPr/>
          </p:nvSpPr>
          <p:spPr>
            <a:xfrm>
              <a:off x="387921" y="3953709"/>
              <a:ext cx="3235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a:t>
              </a:r>
            </a:p>
          </p:txBody>
        </p:sp>
      </p:grpSp>
      <p:sp>
        <p:nvSpPr>
          <p:cNvPr id="22" name="Titre 1">
            <a:extLst>
              <a:ext uri="{FF2B5EF4-FFF2-40B4-BE49-F238E27FC236}">
                <a16:creationId xmlns:a16="http://schemas.microsoft.com/office/drawing/2014/main" id="{4BEFF6A9-DDAA-3802-23F9-3B8AB58D0630}"/>
              </a:ext>
            </a:extLst>
          </p:cNvPr>
          <p:cNvSpPr txBox="1">
            <a:spLocks/>
          </p:cNvSpPr>
          <p:nvPr/>
        </p:nvSpPr>
        <p:spPr>
          <a:xfrm>
            <a:off x="0" y="0"/>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Saint Denis de Pile, une ambition communale</a:t>
            </a:r>
            <a:endParaRPr lang="fr-FR" sz="2400" b="1" dirty="0">
              <a:solidFill>
                <a:schemeClr val="tx1"/>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3743856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CD74EC8-5B73-676D-81AB-600AA8E94DE0}"/>
              </a:ext>
            </a:extLst>
          </p:cNvPr>
          <p:cNvSpPr>
            <a:spLocks noGrp="1"/>
          </p:cNvSpPr>
          <p:nvPr>
            <p:ph type="sldNum" sz="quarter" idx="12"/>
          </p:nvPr>
        </p:nvSpPr>
        <p:spPr/>
        <p:txBody>
          <a:bodyPr/>
          <a:lstStyle/>
          <a:p>
            <a:fld id="{F6E8B029-3FE4-4E3A-B682-C3E73F9DE4C2}" type="slidenum">
              <a:rPr lang="fr-FR" smtClean="0"/>
              <a:t>5</a:t>
            </a:fld>
            <a:endParaRPr lang="fr-FR"/>
          </a:p>
        </p:txBody>
      </p:sp>
      <p:pic>
        <p:nvPicPr>
          <p:cNvPr id="5" name="Image 4" descr="Une image contenant carte&#10;&#10;Description générée automatiquement">
            <a:extLst>
              <a:ext uri="{FF2B5EF4-FFF2-40B4-BE49-F238E27FC236}">
                <a16:creationId xmlns:a16="http://schemas.microsoft.com/office/drawing/2014/main" id="{B148FBFB-2307-955D-1B3B-493DCE469696}"/>
              </a:ext>
            </a:extLst>
          </p:cNvPr>
          <p:cNvPicPr>
            <a:picLocks noChangeAspect="1"/>
          </p:cNvPicPr>
          <p:nvPr/>
        </p:nvPicPr>
        <p:blipFill>
          <a:blip r:embed="rId2"/>
          <a:stretch>
            <a:fillRect/>
          </a:stretch>
        </p:blipFill>
        <p:spPr>
          <a:xfrm>
            <a:off x="-1" y="394471"/>
            <a:ext cx="9144000" cy="6463529"/>
          </a:xfrm>
          <a:prstGeom prst="rect">
            <a:avLst/>
          </a:prstGeom>
        </p:spPr>
      </p:pic>
      <p:sp>
        <p:nvSpPr>
          <p:cNvPr id="6" name="Titre 1">
            <a:extLst>
              <a:ext uri="{FF2B5EF4-FFF2-40B4-BE49-F238E27FC236}">
                <a16:creationId xmlns:a16="http://schemas.microsoft.com/office/drawing/2014/main" id="{5F4C7F1F-C235-CE30-E492-59EF29DE53BE}"/>
              </a:ext>
            </a:extLst>
          </p:cNvPr>
          <p:cNvSpPr txBox="1">
            <a:spLocks/>
          </p:cNvSpPr>
          <p:nvPr/>
        </p:nvSpPr>
        <p:spPr>
          <a:xfrm>
            <a:off x="0" y="-12214"/>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ea typeface="+mn-ea"/>
                <a:cs typeface="+mn-cs"/>
              </a:rPr>
              <a:t>PADD :</a:t>
            </a:r>
            <a:r>
              <a:rPr lang="fr-FR" sz="2400" b="1" dirty="0">
                <a:solidFill>
                  <a:srgbClr val="257195"/>
                </a:solidFill>
              </a:rPr>
              <a:t> Accompagner les dynamiques du bourg</a:t>
            </a:r>
            <a:r>
              <a:rPr lang="fr-FR" sz="2400" b="1" dirty="0">
                <a:solidFill>
                  <a:srgbClr val="257195"/>
                </a:solidFill>
                <a:latin typeface="Trebuchet MS" panose="020B0603020202020204"/>
                <a:ea typeface="+mn-ea"/>
                <a:cs typeface="+mn-cs"/>
              </a:rPr>
              <a:t> </a:t>
            </a:r>
          </a:p>
        </p:txBody>
      </p:sp>
    </p:spTree>
    <p:extLst>
      <p:ext uri="{BB962C8B-B14F-4D97-AF65-F5344CB8AC3E}">
        <p14:creationId xmlns:p14="http://schemas.microsoft.com/office/powerpoint/2010/main" val="3729975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44443"/>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 </a:t>
            </a:r>
          </a:p>
          <a:p>
            <a:pPr marL="444500"/>
            <a:r>
              <a:rPr lang="fr-FR" sz="2400" b="1" dirty="0">
                <a:solidFill>
                  <a:schemeClr val="accent4"/>
                </a:solidFill>
              </a:rPr>
              <a:t>1. Favoriser un développement urbain maitrisé</a:t>
            </a:r>
            <a:r>
              <a:rPr lang="fr-FR" sz="2400" b="1" dirty="0">
                <a:solidFill>
                  <a:srgbClr val="257195"/>
                </a:solidFill>
                <a:latin typeface="Trebuchet MS" panose="020B0603020202020204"/>
              </a:rPr>
              <a:t> </a:t>
            </a:r>
            <a:endParaRPr lang="fr-FR" sz="2400" b="1" dirty="0">
              <a:solidFill>
                <a:schemeClr val="tx1"/>
              </a:solidFill>
              <a:effectLst>
                <a:outerShdw blurRad="38100" dist="38100" dir="2700000" algn="tl">
                  <a:srgbClr val="000000">
                    <a:alpha val="43137"/>
                  </a:srgbClr>
                </a:outerShdw>
              </a:effectLst>
              <a:latin typeface="Calibri" pitchFamily="34" charset="0"/>
            </a:endParaRPr>
          </a:p>
        </p:txBody>
      </p:sp>
      <p:graphicFrame>
        <p:nvGraphicFramePr>
          <p:cNvPr id="2" name="Tableau 2">
            <a:extLst>
              <a:ext uri="{FF2B5EF4-FFF2-40B4-BE49-F238E27FC236}">
                <a16:creationId xmlns:a16="http://schemas.microsoft.com/office/drawing/2014/main" id="{B6834B4E-5BE8-7BB3-0AAB-C408620F7C41}"/>
              </a:ext>
            </a:extLst>
          </p:cNvPr>
          <p:cNvGraphicFramePr>
            <a:graphicFrameLocks noGrp="1"/>
          </p:cNvGraphicFramePr>
          <p:nvPr>
            <p:extLst>
              <p:ext uri="{D42A27DB-BD31-4B8C-83A1-F6EECF244321}">
                <p14:modId xmlns:p14="http://schemas.microsoft.com/office/powerpoint/2010/main" val="2650059658"/>
              </p:ext>
            </p:extLst>
          </p:nvPr>
        </p:nvGraphicFramePr>
        <p:xfrm>
          <a:off x="191328" y="683260"/>
          <a:ext cx="8761344" cy="1993900"/>
        </p:xfrm>
        <a:graphic>
          <a:graphicData uri="http://schemas.openxmlformats.org/drawingml/2006/table">
            <a:tbl>
              <a:tblPr firstRow="1" bandRow="1">
                <a:tableStyleId>{00A15C55-8517-42AA-B614-E9B94910E393}</a:tableStyleId>
              </a:tblPr>
              <a:tblGrid>
                <a:gridCol w="4052681">
                  <a:extLst>
                    <a:ext uri="{9D8B030D-6E8A-4147-A177-3AD203B41FA5}">
                      <a16:colId xmlns:a16="http://schemas.microsoft.com/office/drawing/2014/main" val="2890063102"/>
                    </a:ext>
                  </a:extLst>
                </a:gridCol>
                <a:gridCol w="4708663">
                  <a:extLst>
                    <a:ext uri="{9D8B030D-6E8A-4147-A177-3AD203B41FA5}">
                      <a16:colId xmlns:a16="http://schemas.microsoft.com/office/drawing/2014/main" val="1503619145"/>
                    </a:ext>
                  </a:extLst>
                </a:gridCol>
              </a:tblGrid>
              <a:tr h="370840">
                <a:tc>
                  <a:txBody>
                    <a:bodyPr/>
                    <a:lstStyle/>
                    <a:p>
                      <a:pPr algn="ctr"/>
                      <a:r>
                        <a:rPr lang="fr-FR" sz="1200" dirty="0"/>
                        <a:t>Orientations</a:t>
                      </a:r>
                    </a:p>
                  </a:txBody>
                  <a:tcPr anchor="ctr"/>
                </a:tc>
                <a:tc>
                  <a:txBody>
                    <a:bodyPr/>
                    <a:lstStyle/>
                    <a:p>
                      <a:pPr algn="ctr"/>
                      <a:r>
                        <a:rPr lang="fr-FR" sz="1200" dirty="0"/>
                        <a:t>Justifications</a:t>
                      </a:r>
                    </a:p>
                  </a:txBody>
                  <a:tcPr anchor="ct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1. FAVORISER UN DÉVELOPPEMENT URBAIN MAITRISE</a:t>
                      </a:r>
                    </a:p>
                  </a:txBody>
                  <a:tcPr anchor="ctr">
                    <a:solidFill>
                      <a:schemeClr val="accent4">
                        <a:lumMod val="50000"/>
                      </a:schemeClr>
                    </a:solidFill>
                  </a:tcPr>
                </a:tc>
                <a:tc hMerge="1">
                  <a:txBody>
                    <a:bodyPr/>
                    <a:lstStyle/>
                    <a:p>
                      <a:endParaRPr lang="fr-FR" sz="1200" dirty="0"/>
                    </a:p>
                  </a:txBody>
                  <a:tcPr anchor="ctr">
                    <a:solidFill>
                      <a:schemeClr val="accent4">
                        <a:lumMod val="20000"/>
                        <a:lumOff val="80000"/>
                      </a:schemeClr>
                    </a:solidFill>
                  </a:tcPr>
                </a:tc>
                <a:extLst>
                  <a:ext uri="{0D108BD9-81ED-4DB2-BD59-A6C34878D82A}">
                    <a16:rowId xmlns:a16="http://schemas.microsoft.com/office/drawing/2014/main" val="1839587255"/>
                  </a:ext>
                </a:extLst>
              </a:tr>
              <a:tr h="370840">
                <a:tc rowSpan="3">
                  <a:txBody>
                    <a:bodyPr/>
                    <a:lstStyle/>
                    <a:p>
                      <a:pPr algn="l" fontAlgn="ctr"/>
                      <a:r>
                        <a:rPr lang="fr-FR" sz="1200" b="1" i="0" u="none" strike="noStrike" dirty="0">
                          <a:solidFill>
                            <a:srgbClr val="000000"/>
                          </a:solidFill>
                          <a:effectLst/>
                          <a:latin typeface="Calibri" panose="020F0502020204030204" pitchFamily="34" charset="0"/>
                        </a:rPr>
                        <a:t>1.1. Diversifier et organiser l'accueil de nouvelles populations</a:t>
                      </a:r>
                    </a:p>
                  </a:txBody>
                  <a:tcPr marL="7620" marR="7620" marT="7620" marB="0" anchor="ctr">
                    <a:solidFill>
                      <a:schemeClr val="accent4">
                        <a:lumMod val="20000"/>
                        <a:lumOff val="8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 &gt; Répondre aux besoins et aux objectifs de production de logements sociaux (loi SRU)</a:t>
                      </a:r>
                    </a:p>
                  </a:txBody>
                  <a:tcPr marL="7620" marR="7620" marT="7620" marB="0" anchor="b">
                    <a:solidFill>
                      <a:srgbClr val="FCEFE8"/>
                    </a:solidFill>
                  </a:tcPr>
                </a:tc>
                <a:extLst>
                  <a:ext uri="{0D108BD9-81ED-4DB2-BD59-A6C34878D82A}">
                    <a16:rowId xmlns:a16="http://schemas.microsoft.com/office/drawing/2014/main" val="231265635"/>
                  </a:ext>
                </a:extLst>
              </a:tr>
              <a:tr h="370840">
                <a:tc vMerge="1">
                  <a:txBody>
                    <a:bodyPr/>
                    <a:lstStyle/>
                    <a:p>
                      <a:endParaRPr lang="fr-FR"/>
                    </a:p>
                  </a:txBody>
                  <a:tcPr>
                    <a:solidFill>
                      <a:schemeClr val="accent4">
                        <a:lumMod val="20000"/>
                        <a:lumOff val="8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 &gt; Poursuivre la diversification du parc de logements et garantir une mixité sociale et intergénérationnelle</a:t>
                      </a:r>
                    </a:p>
                  </a:txBody>
                  <a:tcPr marL="7620" marR="7620" marT="7620" marB="0" anchor="b">
                    <a:solidFill>
                      <a:srgbClr val="FCEFE8"/>
                    </a:solidFill>
                  </a:tcPr>
                </a:tc>
                <a:extLst>
                  <a:ext uri="{0D108BD9-81ED-4DB2-BD59-A6C34878D82A}">
                    <a16:rowId xmlns:a16="http://schemas.microsoft.com/office/drawing/2014/main" val="1030618831"/>
                  </a:ext>
                </a:extLst>
              </a:tr>
              <a:tr h="370840">
                <a:tc vMerge="1">
                  <a:txBody>
                    <a:bodyPr/>
                    <a:lstStyle/>
                    <a:p>
                      <a:endParaRPr lang="fr-FR"/>
                    </a:p>
                  </a:txBody>
                  <a:tcPr>
                    <a:solidFill>
                      <a:schemeClr val="accent4">
                        <a:lumMod val="20000"/>
                        <a:lumOff val="8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 &gt; Compte tenu du travail de rattrapage LLS : En 2033 -&gt; entre 60 et 70 LLS supplémentaires à prévoir</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Hypothèse de 1% environ de croissance pour la population </a:t>
                      </a:r>
                    </a:p>
                  </a:txBody>
                  <a:tcPr marL="7620" marR="7620" marT="7620" marB="0" anchor="b">
                    <a:solidFill>
                      <a:srgbClr val="FCEFE8"/>
                    </a:solidFill>
                  </a:tcPr>
                </a:tc>
                <a:extLst>
                  <a:ext uri="{0D108BD9-81ED-4DB2-BD59-A6C34878D82A}">
                    <a16:rowId xmlns:a16="http://schemas.microsoft.com/office/drawing/2014/main" val="1249563694"/>
                  </a:ext>
                </a:extLst>
              </a:tr>
            </a:tbl>
          </a:graphicData>
        </a:graphic>
      </p:graphicFrame>
      <p:sp>
        <p:nvSpPr>
          <p:cNvPr id="8" name="Triangle isocèle 7">
            <a:extLst>
              <a:ext uri="{FF2B5EF4-FFF2-40B4-BE49-F238E27FC236}">
                <a16:creationId xmlns:a16="http://schemas.microsoft.com/office/drawing/2014/main" id="{55C6D141-055E-0F85-AEA2-0E7527C2143D}"/>
              </a:ext>
            </a:extLst>
          </p:cNvPr>
          <p:cNvSpPr/>
          <p:nvPr/>
        </p:nvSpPr>
        <p:spPr>
          <a:xfrm>
            <a:off x="8079488" y="3005577"/>
            <a:ext cx="287079" cy="297712"/>
          </a:xfrm>
          <a:prstGeom prst="triangl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324000" rtlCol="0" anchor="t"/>
          <a:lstStyle/>
          <a:p>
            <a:pPr algn="ctr"/>
            <a:r>
              <a:rPr lang="fr-FR" sz="1400" dirty="0"/>
              <a:t>!</a:t>
            </a:r>
          </a:p>
        </p:txBody>
      </p:sp>
      <p:sp>
        <p:nvSpPr>
          <p:cNvPr id="9" name="ZoneTexte 8">
            <a:extLst>
              <a:ext uri="{FF2B5EF4-FFF2-40B4-BE49-F238E27FC236}">
                <a16:creationId xmlns:a16="http://schemas.microsoft.com/office/drawing/2014/main" id="{90159FDF-2A75-7524-6CB5-6AF664ECB1DC}"/>
              </a:ext>
            </a:extLst>
          </p:cNvPr>
          <p:cNvSpPr txBox="1"/>
          <p:nvPr/>
        </p:nvSpPr>
        <p:spPr>
          <a:xfrm>
            <a:off x="7403714" y="3387468"/>
            <a:ext cx="1794074" cy="923330"/>
          </a:xfrm>
          <a:prstGeom prst="rect">
            <a:avLst/>
          </a:prstGeom>
          <a:noFill/>
        </p:spPr>
        <p:txBody>
          <a:bodyPr wrap="square">
            <a:spAutoFit/>
          </a:bodyPr>
          <a:lstStyle/>
          <a:p>
            <a:pPr algn="ctr"/>
            <a:r>
              <a:rPr lang="fr-FR" b="1" dirty="0"/>
              <a:t>Prescription PLH = </a:t>
            </a:r>
          </a:p>
          <a:p>
            <a:pPr algn="ctr"/>
            <a:r>
              <a:rPr lang="fr-FR" b="1" dirty="0"/>
              <a:t>520 logements</a:t>
            </a:r>
          </a:p>
        </p:txBody>
      </p:sp>
      <p:sp>
        <p:nvSpPr>
          <p:cNvPr id="10" name="Triangle isocèle 9">
            <a:extLst>
              <a:ext uri="{FF2B5EF4-FFF2-40B4-BE49-F238E27FC236}">
                <a16:creationId xmlns:a16="http://schemas.microsoft.com/office/drawing/2014/main" id="{4195A384-4B42-903E-FEAA-DD52881B3C0D}"/>
              </a:ext>
            </a:extLst>
          </p:cNvPr>
          <p:cNvSpPr/>
          <p:nvPr/>
        </p:nvSpPr>
        <p:spPr>
          <a:xfrm>
            <a:off x="8079489" y="4855096"/>
            <a:ext cx="287079" cy="297712"/>
          </a:xfrm>
          <a:prstGeom prst="triangl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324000" rtlCol="0" anchor="t"/>
          <a:lstStyle/>
          <a:p>
            <a:pPr algn="ctr"/>
            <a:r>
              <a:rPr lang="fr-FR" sz="1400" dirty="0"/>
              <a:t>!</a:t>
            </a:r>
          </a:p>
        </p:txBody>
      </p:sp>
      <p:sp>
        <p:nvSpPr>
          <p:cNvPr id="11" name="ZoneTexte 10">
            <a:extLst>
              <a:ext uri="{FF2B5EF4-FFF2-40B4-BE49-F238E27FC236}">
                <a16:creationId xmlns:a16="http://schemas.microsoft.com/office/drawing/2014/main" id="{4F11647D-FC3F-F5D4-CBCA-CBB5FD98A7DF}"/>
              </a:ext>
            </a:extLst>
          </p:cNvPr>
          <p:cNvSpPr txBox="1"/>
          <p:nvPr/>
        </p:nvSpPr>
        <p:spPr>
          <a:xfrm>
            <a:off x="7403714" y="5183832"/>
            <a:ext cx="1792645" cy="923330"/>
          </a:xfrm>
          <a:prstGeom prst="rect">
            <a:avLst/>
          </a:prstGeom>
          <a:noFill/>
        </p:spPr>
        <p:txBody>
          <a:bodyPr wrap="square">
            <a:spAutoFit/>
          </a:bodyPr>
          <a:lstStyle/>
          <a:p>
            <a:pPr algn="ctr"/>
            <a:r>
              <a:rPr lang="fr-FR" b="1" dirty="0"/>
              <a:t>Prescription </a:t>
            </a:r>
          </a:p>
          <a:p>
            <a:pPr algn="ctr"/>
            <a:r>
              <a:rPr lang="fr-FR" b="1" dirty="0"/>
              <a:t>PLH = </a:t>
            </a:r>
          </a:p>
          <a:p>
            <a:pPr algn="ctr"/>
            <a:r>
              <a:rPr lang="fr-FR" b="1" dirty="0"/>
              <a:t>624 logements</a:t>
            </a:r>
          </a:p>
        </p:txBody>
      </p:sp>
      <p:graphicFrame>
        <p:nvGraphicFramePr>
          <p:cNvPr id="12" name="Tableau 11">
            <a:extLst>
              <a:ext uri="{FF2B5EF4-FFF2-40B4-BE49-F238E27FC236}">
                <a16:creationId xmlns:a16="http://schemas.microsoft.com/office/drawing/2014/main" id="{64D4A17C-5CE7-1E31-1D8D-69116EFE8F73}"/>
              </a:ext>
            </a:extLst>
          </p:cNvPr>
          <p:cNvGraphicFramePr>
            <a:graphicFrameLocks noGrp="1"/>
          </p:cNvGraphicFramePr>
          <p:nvPr>
            <p:extLst>
              <p:ext uri="{D42A27DB-BD31-4B8C-83A1-F6EECF244321}">
                <p14:modId xmlns:p14="http://schemas.microsoft.com/office/powerpoint/2010/main" val="345027843"/>
              </p:ext>
            </p:extLst>
          </p:nvPr>
        </p:nvGraphicFramePr>
        <p:xfrm>
          <a:off x="382401" y="2886671"/>
          <a:ext cx="7077074" cy="1653301"/>
        </p:xfrm>
        <a:graphic>
          <a:graphicData uri="http://schemas.openxmlformats.org/drawingml/2006/table">
            <a:tbl>
              <a:tblPr/>
              <a:tblGrid>
                <a:gridCol w="2730310">
                  <a:extLst>
                    <a:ext uri="{9D8B030D-6E8A-4147-A177-3AD203B41FA5}">
                      <a16:colId xmlns:a16="http://schemas.microsoft.com/office/drawing/2014/main" val="4274595143"/>
                    </a:ext>
                  </a:extLst>
                </a:gridCol>
                <a:gridCol w="1086691">
                  <a:extLst>
                    <a:ext uri="{9D8B030D-6E8A-4147-A177-3AD203B41FA5}">
                      <a16:colId xmlns:a16="http://schemas.microsoft.com/office/drawing/2014/main" val="2717269381"/>
                    </a:ext>
                  </a:extLst>
                </a:gridCol>
                <a:gridCol w="1086691">
                  <a:extLst>
                    <a:ext uri="{9D8B030D-6E8A-4147-A177-3AD203B41FA5}">
                      <a16:colId xmlns:a16="http://schemas.microsoft.com/office/drawing/2014/main" val="2511381442"/>
                    </a:ext>
                  </a:extLst>
                </a:gridCol>
                <a:gridCol w="1086691">
                  <a:extLst>
                    <a:ext uri="{9D8B030D-6E8A-4147-A177-3AD203B41FA5}">
                      <a16:colId xmlns:a16="http://schemas.microsoft.com/office/drawing/2014/main" val="157662503"/>
                    </a:ext>
                  </a:extLst>
                </a:gridCol>
                <a:gridCol w="1086691">
                  <a:extLst>
                    <a:ext uri="{9D8B030D-6E8A-4147-A177-3AD203B41FA5}">
                      <a16:colId xmlns:a16="http://schemas.microsoft.com/office/drawing/2014/main" val="747581000"/>
                    </a:ext>
                  </a:extLst>
                </a:gridCol>
              </a:tblGrid>
              <a:tr h="129519">
                <a:tc rowSpan="2">
                  <a:txBody>
                    <a:bodyPr/>
                    <a:lstStyle/>
                    <a:p>
                      <a:pPr algn="ctr" fontAlgn="ctr"/>
                      <a:r>
                        <a:rPr lang="fr-FR" sz="2400" b="1" i="0" u="none" strike="noStrike" dirty="0">
                          <a:solidFill>
                            <a:srgbClr val="418AB3"/>
                          </a:solidFill>
                          <a:effectLst/>
                          <a:latin typeface="Calibri" panose="020F0502020204030204" pitchFamily="34" charset="0"/>
                        </a:rPr>
                        <a:t>A l'horizon 2033</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ARIAL" panose="020B0604020202020204" pitchFamily="34" charset="0"/>
                        </a:rPr>
                        <a:t>Hypothèse basse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900" b="0" i="0" u="none" strike="noStrike">
                          <a:solidFill>
                            <a:srgbClr val="000000"/>
                          </a:solidFill>
                          <a:effectLst/>
                          <a:latin typeface="ARIAL" panose="020B0604020202020204" pitchFamily="34" charset="0"/>
                        </a:rPr>
                        <a:t>Hypothèse médiane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900" b="0" i="0" u="none" strike="noStrike">
                          <a:solidFill>
                            <a:srgbClr val="000000"/>
                          </a:solidFill>
                          <a:effectLst/>
                          <a:latin typeface="ARIAL" panose="020B0604020202020204" pitchFamily="34" charset="0"/>
                        </a:rPr>
                        <a:t>Hypothèse haute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900" b="0" i="0" u="none" strike="noStrike">
                          <a:solidFill>
                            <a:srgbClr val="000000"/>
                          </a:solidFill>
                          <a:effectLst/>
                          <a:latin typeface="ARIAL" panose="020B0604020202020204" pitchFamily="34" charset="0"/>
                        </a:rPr>
                        <a:t>Hypothèse SCOT</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47271199"/>
                  </a:ext>
                </a:extLst>
              </a:tr>
              <a:tr h="157176">
                <a:tc vMerge="1">
                  <a:txBody>
                    <a:bodyPr/>
                    <a:lstStyle/>
                    <a:p>
                      <a:endParaRPr lang="fr-FR"/>
                    </a:p>
                  </a:txBody>
                  <a:tcPr/>
                </a:tc>
                <a:tc>
                  <a:txBody>
                    <a:bodyPr/>
                    <a:lstStyle/>
                    <a:p>
                      <a:pPr algn="ctr" fontAlgn="ctr"/>
                      <a:r>
                        <a:rPr lang="fr-FR" sz="1400" b="1" i="0" u="none" strike="noStrike">
                          <a:solidFill>
                            <a:srgbClr val="A6B727"/>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1400" b="1" i="0" u="none" strike="noStrike">
                          <a:solidFill>
                            <a:srgbClr val="FEC306"/>
                          </a:solidFill>
                          <a:effectLst/>
                          <a:latin typeface="Arial" panose="020B0604020202020204" pitchFamily="34" charset="0"/>
                        </a:rPr>
                        <a:t>1,40%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1400" b="1" i="0" u="none" strike="noStrike">
                          <a:solidFill>
                            <a:srgbClr val="DF5327"/>
                          </a:solidFill>
                          <a:effectLst/>
                          <a:latin typeface="Arial" panose="020B0604020202020204" pitchFamily="34" charset="0"/>
                        </a:rPr>
                        <a:t>1,70%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1400" b="1" i="0" u="none" strike="noStrike">
                          <a:solidFill>
                            <a:srgbClr val="418AB3"/>
                          </a:solidFill>
                          <a:effectLst/>
                          <a:latin typeface="Arial" panose="020B0604020202020204" pitchFamily="34" charset="0"/>
                        </a:rPr>
                        <a:t>1,23%</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514452"/>
                  </a:ext>
                </a:extLst>
              </a:tr>
              <a:tr h="194279">
                <a:tc>
                  <a:txBody>
                    <a:bodyPr/>
                    <a:lstStyle/>
                    <a:p>
                      <a:pPr algn="ctr" fontAlgn="b"/>
                      <a:r>
                        <a:rPr lang="fr-FR" sz="1100" b="1" i="0" u="none" strike="noStrike" dirty="0">
                          <a:solidFill>
                            <a:srgbClr val="000000"/>
                          </a:solidFill>
                          <a:effectLst/>
                          <a:latin typeface="Calibri" panose="020F0502020204030204" pitchFamily="34" charset="0"/>
                        </a:rPr>
                        <a:t>Habitants supplémentaires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608</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867</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1067</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755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18973736"/>
                  </a:ext>
                </a:extLst>
              </a:tr>
              <a:tr h="271182">
                <a:tc>
                  <a:txBody>
                    <a:bodyPr/>
                    <a:lstStyle/>
                    <a:p>
                      <a:pPr algn="ctr" fontAlgn="b"/>
                      <a:r>
                        <a:rPr lang="fr-FR" sz="1100" b="1" i="0" u="none" strike="noStrike" dirty="0">
                          <a:solidFill>
                            <a:srgbClr val="000000"/>
                          </a:solidFill>
                          <a:effectLst/>
                          <a:latin typeface="Calibri" panose="020F0502020204030204" pitchFamily="34" charset="0"/>
                        </a:rPr>
                        <a:t>Logements pour l'accueil de nouvelles populations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272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388</a:t>
                      </a:r>
                    </a:p>
                  </a:txBody>
                  <a:tcPr marL="0" marR="0" marT="0" marB="0" anchor="ctr">
                    <a:lnL>
                      <a:noFill/>
                    </a:lnL>
                    <a:lnR>
                      <a:noFill/>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478</a:t>
                      </a:r>
                    </a:p>
                  </a:txBody>
                  <a:tcPr marL="0" marR="0" marT="0" marB="0" anchor="ctr">
                    <a:lnL>
                      <a:noFill/>
                    </a:lnL>
                    <a:lnR>
                      <a:noFill/>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338</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03173922"/>
                  </a:ext>
                </a:extLst>
              </a:tr>
              <a:tr h="344035">
                <a:tc>
                  <a:txBody>
                    <a:bodyPr/>
                    <a:lstStyle/>
                    <a:p>
                      <a:pPr algn="ctr" fontAlgn="b"/>
                      <a:r>
                        <a:rPr lang="fr-FR" sz="1100" b="1" i="0" u="none" strike="noStrike" dirty="0">
                          <a:solidFill>
                            <a:srgbClr val="000000"/>
                          </a:solidFill>
                          <a:effectLst/>
                          <a:latin typeface="Calibri" panose="020F0502020204030204" pitchFamily="34" charset="0"/>
                        </a:rPr>
                        <a:t>Logements pour le maintien de la population déjà résidente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kern="1200" dirty="0">
                          <a:solidFill>
                            <a:srgbClr val="000000"/>
                          </a:solidFill>
                          <a:effectLst/>
                          <a:latin typeface="Calibri" panose="020F0502020204030204" pitchFamily="34" charset="0"/>
                          <a:ea typeface="+mn-ea"/>
                          <a:cs typeface="+mn-cs"/>
                        </a:rPr>
                        <a:t>-15</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fr-FR" sz="1100" b="0" i="0" u="none" strike="noStrike" kern="1200" dirty="0">
                          <a:solidFill>
                            <a:srgbClr val="000000"/>
                          </a:solidFill>
                          <a:effectLst/>
                          <a:latin typeface="Calibri" panose="020F0502020204030204" pitchFamily="34" charset="0"/>
                          <a:ea typeface="+mn-ea"/>
                          <a:cs typeface="+mn-cs"/>
                        </a:rPr>
                        <a:t>-15</a:t>
                      </a:r>
                    </a:p>
                  </a:txBody>
                  <a:tcPr marL="0" marR="0" marT="0" marB="0" anchor="ctr">
                    <a:lnL>
                      <a:noFill/>
                    </a:lnL>
                    <a:lnR>
                      <a:noFill/>
                    </a:lnR>
                    <a:lnT>
                      <a:noFill/>
                    </a:lnT>
                    <a:lnB>
                      <a:noFill/>
                    </a:lnB>
                  </a:tcPr>
                </a:tc>
                <a:tc>
                  <a:txBody>
                    <a:bodyPr/>
                    <a:lstStyle/>
                    <a:p>
                      <a:pPr algn="ctr" fontAlgn="ctr"/>
                      <a:r>
                        <a:rPr lang="fr-FR" sz="1100" b="0" i="0" u="none" strike="noStrike" kern="1200" dirty="0">
                          <a:solidFill>
                            <a:srgbClr val="000000"/>
                          </a:solidFill>
                          <a:effectLst/>
                          <a:latin typeface="Calibri" panose="020F0502020204030204" pitchFamily="34" charset="0"/>
                          <a:ea typeface="+mn-ea"/>
                          <a:cs typeface="+mn-cs"/>
                        </a:rPr>
                        <a:t>-15</a:t>
                      </a:r>
                    </a:p>
                  </a:txBody>
                  <a:tcPr marL="0" marR="0" marT="0" marB="0" anchor="ctr">
                    <a:lnL>
                      <a:noFill/>
                    </a:lnL>
                    <a:lnR>
                      <a:noFill/>
                    </a:lnR>
                    <a:lnT>
                      <a:noFill/>
                    </a:lnT>
                    <a:lnB>
                      <a:noFill/>
                    </a:lnB>
                  </a:tcPr>
                </a:tc>
                <a:tc>
                  <a:txBody>
                    <a:bodyPr/>
                    <a:lstStyle/>
                    <a:p>
                      <a:pPr algn="ctr" fontAlgn="ctr"/>
                      <a:r>
                        <a:rPr lang="fr-FR" sz="1100" b="0" i="0" u="none" strike="noStrike" kern="1200" dirty="0">
                          <a:solidFill>
                            <a:srgbClr val="000000"/>
                          </a:solidFill>
                          <a:effectLst/>
                          <a:latin typeface="Calibri" panose="020F0502020204030204" pitchFamily="34" charset="0"/>
                          <a:ea typeface="+mn-ea"/>
                          <a:cs typeface="+mn-cs"/>
                        </a:rPr>
                        <a:t>-15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32824476"/>
                  </a:ext>
                </a:extLst>
              </a:tr>
              <a:tr h="157176">
                <a:tc>
                  <a:txBody>
                    <a:bodyPr/>
                    <a:lstStyle/>
                    <a:p>
                      <a:pPr algn="ctr" fontAlgn="b"/>
                      <a:r>
                        <a:rPr lang="fr-FR" sz="1100" b="1" i="0" u="none" strike="noStrike" dirty="0">
                          <a:solidFill>
                            <a:srgbClr val="000000"/>
                          </a:solidFill>
                          <a:effectLst/>
                          <a:latin typeface="Calibri" panose="020F0502020204030204" pitchFamily="34" charset="0"/>
                        </a:rPr>
                        <a:t>Total de logements à mettre sur le marché</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tcPr>
                </a:tc>
                <a:tc>
                  <a:txBody>
                    <a:bodyPr/>
                    <a:lstStyle/>
                    <a:p>
                      <a:pPr algn="ctr" fontAlgn="ctr"/>
                      <a:r>
                        <a:rPr lang="fr-FR" sz="1400" b="1" i="0" u="none" strike="noStrike" dirty="0">
                          <a:solidFill>
                            <a:srgbClr val="A6B727"/>
                          </a:solidFill>
                          <a:effectLst/>
                          <a:latin typeface="Calibri" panose="020F0502020204030204" pitchFamily="34" charset="0"/>
                        </a:rPr>
                        <a:t>257</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noFill/>
                      <a:prstDash val="solid"/>
                      <a:round/>
                      <a:headEnd type="none" w="med" len="med"/>
                      <a:tailEnd type="none" w="med" len="med"/>
                    </a:lnB>
                  </a:tcPr>
                </a:tc>
                <a:tc>
                  <a:txBody>
                    <a:bodyPr/>
                    <a:lstStyle/>
                    <a:p>
                      <a:pPr algn="ctr" fontAlgn="ctr"/>
                      <a:r>
                        <a:rPr lang="fr-FR" sz="1400" b="1" i="0" u="none" strike="noStrike" dirty="0">
                          <a:solidFill>
                            <a:srgbClr val="FEC306"/>
                          </a:solidFill>
                          <a:effectLst/>
                          <a:latin typeface="Calibri" panose="020F0502020204030204" pitchFamily="34" charset="0"/>
                        </a:rPr>
                        <a:t>373</a:t>
                      </a:r>
                    </a:p>
                  </a:txBody>
                  <a:tcPr marL="0" marR="0" marT="0" marB="0" anchor="ctr">
                    <a:lnL>
                      <a:noFill/>
                    </a:lnL>
                    <a:lnR>
                      <a:noFill/>
                    </a:lnR>
                    <a:lnT>
                      <a:noFill/>
                    </a:lnT>
                    <a:lnB w="6350" cap="flat" cmpd="sng" algn="ctr">
                      <a:noFill/>
                      <a:prstDash val="solid"/>
                      <a:round/>
                      <a:headEnd type="none" w="med" len="med"/>
                      <a:tailEnd type="none" w="med" len="med"/>
                    </a:lnB>
                  </a:tcPr>
                </a:tc>
                <a:tc>
                  <a:txBody>
                    <a:bodyPr/>
                    <a:lstStyle/>
                    <a:p>
                      <a:pPr algn="ctr" fontAlgn="ctr"/>
                      <a:r>
                        <a:rPr lang="fr-FR" sz="1400" b="1" i="0" u="none" strike="noStrike" dirty="0">
                          <a:solidFill>
                            <a:srgbClr val="DF5327"/>
                          </a:solidFill>
                          <a:effectLst/>
                          <a:latin typeface="Calibri" panose="020F0502020204030204" pitchFamily="34" charset="0"/>
                        </a:rPr>
                        <a:t>463</a:t>
                      </a:r>
                    </a:p>
                  </a:txBody>
                  <a:tcPr marL="0" marR="0" marT="0" marB="0" anchor="ctr">
                    <a:lnL>
                      <a:noFill/>
                    </a:lnL>
                    <a:lnR>
                      <a:noFill/>
                    </a:lnR>
                    <a:lnT>
                      <a:noFill/>
                    </a:lnT>
                    <a:lnB w="6350" cap="flat" cmpd="sng" algn="ctr">
                      <a:noFill/>
                      <a:prstDash val="solid"/>
                      <a:round/>
                      <a:headEnd type="none" w="med" len="med"/>
                      <a:tailEnd type="none" w="med" len="med"/>
                    </a:lnB>
                  </a:tcPr>
                </a:tc>
                <a:tc>
                  <a:txBody>
                    <a:bodyPr/>
                    <a:lstStyle/>
                    <a:p>
                      <a:pPr algn="ctr" fontAlgn="ctr"/>
                      <a:r>
                        <a:rPr lang="fr-FR" sz="1400" b="1" i="0" u="none" strike="noStrike" dirty="0">
                          <a:solidFill>
                            <a:srgbClr val="418AB3"/>
                          </a:solidFill>
                          <a:effectLst/>
                          <a:latin typeface="Calibri" panose="020F0502020204030204" pitchFamily="34" charset="0"/>
                        </a:rPr>
                        <a:t>324</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1777033119"/>
                  </a:ext>
                </a:extLst>
              </a:tr>
              <a:tr h="200587">
                <a:tc>
                  <a:txBody>
                    <a:bodyPr/>
                    <a:lstStyle/>
                    <a:p>
                      <a:pPr algn="ctr" fontAlgn="b"/>
                      <a:r>
                        <a:rPr lang="fr-FR" sz="1100" b="1" i="0" u="none" strike="noStrike" dirty="0">
                          <a:solidFill>
                            <a:srgbClr val="000000"/>
                          </a:solidFill>
                          <a:effectLst/>
                          <a:latin typeface="Calibri" panose="020F0502020204030204" pitchFamily="34" charset="0"/>
                        </a:rPr>
                        <a:t>Population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6417</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6676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6876</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6565</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0260261"/>
                  </a:ext>
                </a:extLst>
              </a:tr>
            </a:tbl>
          </a:graphicData>
        </a:graphic>
      </p:graphicFrame>
      <p:graphicFrame>
        <p:nvGraphicFramePr>
          <p:cNvPr id="13" name="Tableau 12">
            <a:extLst>
              <a:ext uri="{FF2B5EF4-FFF2-40B4-BE49-F238E27FC236}">
                <a16:creationId xmlns:a16="http://schemas.microsoft.com/office/drawing/2014/main" id="{F1F8BF32-567F-BE20-5F9C-B485EDC1257C}"/>
              </a:ext>
            </a:extLst>
          </p:cNvPr>
          <p:cNvGraphicFramePr>
            <a:graphicFrameLocks noGrp="1"/>
          </p:cNvGraphicFramePr>
          <p:nvPr>
            <p:extLst>
              <p:ext uri="{D42A27DB-BD31-4B8C-83A1-F6EECF244321}">
                <p14:modId xmlns:p14="http://schemas.microsoft.com/office/powerpoint/2010/main" val="3946085457"/>
              </p:ext>
            </p:extLst>
          </p:nvPr>
        </p:nvGraphicFramePr>
        <p:xfrm>
          <a:off x="382402" y="4529828"/>
          <a:ext cx="7077073" cy="1644912"/>
        </p:xfrm>
        <a:graphic>
          <a:graphicData uri="http://schemas.openxmlformats.org/drawingml/2006/table">
            <a:tbl>
              <a:tblPr/>
              <a:tblGrid>
                <a:gridCol w="2730309">
                  <a:extLst>
                    <a:ext uri="{9D8B030D-6E8A-4147-A177-3AD203B41FA5}">
                      <a16:colId xmlns:a16="http://schemas.microsoft.com/office/drawing/2014/main" val="1998014846"/>
                    </a:ext>
                  </a:extLst>
                </a:gridCol>
                <a:gridCol w="1086691">
                  <a:extLst>
                    <a:ext uri="{9D8B030D-6E8A-4147-A177-3AD203B41FA5}">
                      <a16:colId xmlns:a16="http://schemas.microsoft.com/office/drawing/2014/main" val="3160990457"/>
                    </a:ext>
                  </a:extLst>
                </a:gridCol>
                <a:gridCol w="1086691">
                  <a:extLst>
                    <a:ext uri="{9D8B030D-6E8A-4147-A177-3AD203B41FA5}">
                      <a16:colId xmlns:a16="http://schemas.microsoft.com/office/drawing/2014/main" val="2474399464"/>
                    </a:ext>
                  </a:extLst>
                </a:gridCol>
                <a:gridCol w="1086691">
                  <a:extLst>
                    <a:ext uri="{9D8B030D-6E8A-4147-A177-3AD203B41FA5}">
                      <a16:colId xmlns:a16="http://schemas.microsoft.com/office/drawing/2014/main" val="257232510"/>
                    </a:ext>
                  </a:extLst>
                </a:gridCol>
                <a:gridCol w="1086691">
                  <a:extLst>
                    <a:ext uri="{9D8B030D-6E8A-4147-A177-3AD203B41FA5}">
                      <a16:colId xmlns:a16="http://schemas.microsoft.com/office/drawing/2014/main" val="2865553098"/>
                    </a:ext>
                  </a:extLst>
                </a:gridCol>
              </a:tblGrid>
              <a:tr h="121994">
                <a:tc rowSpan="2">
                  <a:txBody>
                    <a:bodyPr/>
                    <a:lstStyle/>
                    <a:p>
                      <a:pPr algn="ctr" fontAlgn="ctr"/>
                      <a:r>
                        <a:rPr lang="fr-FR" sz="2400" b="1" i="0" u="none" strike="noStrike" dirty="0">
                          <a:solidFill>
                            <a:srgbClr val="418AB3"/>
                          </a:solidFill>
                          <a:effectLst/>
                          <a:latin typeface="Calibri" panose="020F0502020204030204" pitchFamily="34" charset="0"/>
                        </a:rPr>
                        <a:t>A l'horizon 2035</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a:solidFill>
                            <a:srgbClr val="000000"/>
                          </a:solidFill>
                          <a:effectLst/>
                          <a:latin typeface="ARIAL" panose="020B0604020202020204" pitchFamily="34" charset="0"/>
                        </a:rPr>
                        <a:t>Hypothèse basse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900" b="0" i="0" u="none" strike="noStrike">
                          <a:solidFill>
                            <a:srgbClr val="000000"/>
                          </a:solidFill>
                          <a:effectLst/>
                          <a:latin typeface="ARIAL" panose="020B0604020202020204" pitchFamily="34" charset="0"/>
                        </a:rPr>
                        <a:t>Hypothèse médiane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900" b="0" i="0" u="none" strike="noStrike">
                          <a:solidFill>
                            <a:srgbClr val="000000"/>
                          </a:solidFill>
                          <a:effectLst/>
                          <a:latin typeface="ARIAL" panose="020B0604020202020204" pitchFamily="34" charset="0"/>
                        </a:rPr>
                        <a:t>Hypothèse haute</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900" b="0" i="0" u="none" strike="noStrike">
                          <a:solidFill>
                            <a:srgbClr val="000000"/>
                          </a:solidFill>
                          <a:effectLst/>
                          <a:latin typeface="ARIAL" panose="020B0604020202020204" pitchFamily="34" charset="0"/>
                        </a:rPr>
                        <a:t>Hypothèse SCOT</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7144088"/>
                  </a:ext>
                </a:extLst>
              </a:tr>
              <a:tr h="203323">
                <a:tc vMerge="1">
                  <a:txBody>
                    <a:bodyPr/>
                    <a:lstStyle/>
                    <a:p>
                      <a:endParaRPr lang="fr-FR"/>
                    </a:p>
                  </a:txBody>
                  <a:tcPr/>
                </a:tc>
                <a:tc>
                  <a:txBody>
                    <a:bodyPr/>
                    <a:lstStyle/>
                    <a:p>
                      <a:pPr algn="ctr" fontAlgn="ctr"/>
                      <a:r>
                        <a:rPr lang="fr-FR" sz="1400" b="1" i="0" u="none" strike="noStrike" dirty="0">
                          <a:solidFill>
                            <a:srgbClr val="A6B727"/>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1400" b="1" i="0" u="none" strike="noStrike">
                          <a:solidFill>
                            <a:srgbClr val="FEC306"/>
                          </a:solidFill>
                          <a:effectLst/>
                          <a:latin typeface="Arial" panose="020B0604020202020204" pitchFamily="34" charset="0"/>
                        </a:rPr>
                        <a:t>1,40%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1400" b="1" i="0" u="none" strike="noStrike">
                          <a:solidFill>
                            <a:srgbClr val="DF5327"/>
                          </a:solidFill>
                          <a:effectLst/>
                          <a:latin typeface="Arial" panose="020B0604020202020204" pitchFamily="34" charset="0"/>
                        </a:rPr>
                        <a:t>1,70%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r-FR" sz="1400" b="1" i="0" u="none" strike="noStrike">
                          <a:solidFill>
                            <a:srgbClr val="418AB3"/>
                          </a:solidFill>
                          <a:effectLst/>
                          <a:latin typeface="Arial" panose="020B0604020202020204" pitchFamily="34" charset="0"/>
                        </a:rPr>
                        <a:t>1,23%</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6035673"/>
                  </a:ext>
                </a:extLst>
              </a:tr>
              <a:tr h="181872">
                <a:tc>
                  <a:txBody>
                    <a:bodyPr/>
                    <a:lstStyle/>
                    <a:p>
                      <a:pPr algn="ctr" fontAlgn="b"/>
                      <a:r>
                        <a:rPr lang="fr-FR" sz="1100" b="1" i="0" u="none" strike="noStrike" dirty="0">
                          <a:solidFill>
                            <a:srgbClr val="000000"/>
                          </a:solidFill>
                          <a:effectLst/>
                          <a:latin typeface="Calibri" panose="020F0502020204030204" pitchFamily="34" charset="0"/>
                        </a:rPr>
                        <a:t>Habitants supplémentaires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737</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1055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1302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fr-FR" sz="1100" b="0" i="0" u="none" strike="noStrike">
                          <a:solidFill>
                            <a:srgbClr val="000000"/>
                          </a:solidFill>
                          <a:effectLst/>
                          <a:latin typeface="Calibri" panose="020F0502020204030204" pitchFamily="34" charset="0"/>
                        </a:rPr>
                        <a:t>918</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90703216"/>
                  </a:ext>
                </a:extLst>
              </a:tr>
              <a:tr h="298206">
                <a:tc>
                  <a:txBody>
                    <a:bodyPr/>
                    <a:lstStyle/>
                    <a:p>
                      <a:pPr algn="ctr" fontAlgn="b"/>
                      <a:r>
                        <a:rPr lang="fr-FR" sz="1100" b="1" i="0" u="none" strike="noStrike">
                          <a:solidFill>
                            <a:srgbClr val="000000"/>
                          </a:solidFill>
                          <a:effectLst/>
                          <a:latin typeface="Calibri" panose="020F0502020204030204" pitchFamily="34" charset="0"/>
                        </a:rPr>
                        <a:t>Logements pour l'accueil de nouvelles populations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332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475</a:t>
                      </a:r>
                    </a:p>
                  </a:txBody>
                  <a:tcPr marL="0" marR="0" marT="0" marB="0" anchor="ctr">
                    <a:lnL>
                      <a:noFill/>
                    </a:lnL>
                    <a:lnR>
                      <a:noFill/>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587</a:t>
                      </a:r>
                    </a:p>
                  </a:txBody>
                  <a:tcPr marL="0" marR="0" marT="0" marB="0" anchor="ctr">
                    <a:lnL>
                      <a:noFill/>
                    </a:lnL>
                    <a:lnR>
                      <a:noFill/>
                    </a:lnR>
                    <a:lnT>
                      <a:noFill/>
                    </a:lnT>
                    <a:lnB>
                      <a:noFill/>
                    </a:lnB>
                  </a:tcPr>
                </a:tc>
                <a:tc>
                  <a:txBody>
                    <a:bodyPr/>
                    <a:lstStyle/>
                    <a:p>
                      <a:pPr algn="ctr" fontAlgn="ctr"/>
                      <a:r>
                        <a:rPr lang="fr-FR" sz="1100" b="0" i="0" u="none" strike="noStrike" dirty="0">
                          <a:solidFill>
                            <a:srgbClr val="000000"/>
                          </a:solidFill>
                          <a:effectLst/>
                          <a:latin typeface="Calibri" panose="020F0502020204030204" pitchFamily="34" charset="0"/>
                        </a:rPr>
                        <a:t>413</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44272592"/>
                  </a:ext>
                </a:extLst>
              </a:tr>
              <a:tr h="298206">
                <a:tc>
                  <a:txBody>
                    <a:bodyPr/>
                    <a:lstStyle/>
                    <a:p>
                      <a:pPr algn="ctr" fontAlgn="b"/>
                      <a:r>
                        <a:rPr lang="fr-FR" sz="1100" b="1" i="0" u="none" strike="noStrike">
                          <a:solidFill>
                            <a:srgbClr val="000000"/>
                          </a:solidFill>
                          <a:effectLst/>
                          <a:latin typeface="Calibri" panose="020F0502020204030204" pitchFamily="34" charset="0"/>
                        </a:rPr>
                        <a:t>Logements pour le maintien de la population déjà résidente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fr-FR" sz="1100" b="0" i="0" u="none" strike="noStrike" kern="1200" dirty="0">
                          <a:solidFill>
                            <a:srgbClr val="000000"/>
                          </a:solidFill>
                          <a:effectLst/>
                          <a:latin typeface="Calibri" panose="020F0502020204030204" pitchFamily="34" charset="0"/>
                          <a:ea typeface="+mn-ea"/>
                          <a:cs typeface="+mn-cs"/>
                        </a:rPr>
                        <a:t>-15</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fr-FR" sz="1100" b="0" i="0" u="none" strike="noStrike" kern="1200" dirty="0">
                          <a:solidFill>
                            <a:srgbClr val="000000"/>
                          </a:solidFill>
                          <a:effectLst/>
                          <a:latin typeface="Calibri" panose="020F0502020204030204" pitchFamily="34" charset="0"/>
                          <a:ea typeface="+mn-ea"/>
                          <a:cs typeface="+mn-cs"/>
                        </a:rPr>
                        <a:t>-15</a:t>
                      </a:r>
                    </a:p>
                  </a:txBody>
                  <a:tcPr marL="0" marR="0" marT="0" marB="0" anchor="ctr">
                    <a:lnL>
                      <a:noFill/>
                    </a:lnL>
                    <a:lnR>
                      <a:noFill/>
                    </a:lnR>
                    <a:lnT>
                      <a:noFill/>
                    </a:lnT>
                    <a:lnB>
                      <a:noFill/>
                    </a:lnB>
                  </a:tcPr>
                </a:tc>
                <a:tc>
                  <a:txBody>
                    <a:bodyPr/>
                    <a:lstStyle/>
                    <a:p>
                      <a:pPr algn="ctr" fontAlgn="ctr"/>
                      <a:r>
                        <a:rPr lang="fr-FR" sz="1100" b="0" i="0" u="none" strike="noStrike" kern="1200" dirty="0">
                          <a:solidFill>
                            <a:srgbClr val="000000"/>
                          </a:solidFill>
                          <a:effectLst/>
                          <a:latin typeface="Calibri" panose="020F0502020204030204" pitchFamily="34" charset="0"/>
                          <a:ea typeface="+mn-ea"/>
                          <a:cs typeface="+mn-cs"/>
                        </a:rPr>
                        <a:t>-15</a:t>
                      </a:r>
                    </a:p>
                  </a:txBody>
                  <a:tcPr marL="0" marR="0" marT="0" marB="0" anchor="ctr">
                    <a:lnL>
                      <a:noFill/>
                    </a:lnL>
                    <a:lnR>
                      <a:noFill/>
                    </a:lnR>
                    <a:lnT>
                      <a:noFill/>
                    </a:lnT>
                    <a:lnB>
                      <a:noFill/>
                    </a:lnB>
                  </a:tcPr>
                </a:tc>
                <a:tc>
                  <a:txBody>
                    <a:bodyPr/>
                    <a:lstStyle/>
                    <a:p>
                      <a:pPr algn="ctr" fontAlgn="ctr"/>
                      <a:r>
                        <a:rPr lang="fr-FR" sz="1100" b="0" i="0" u="none" strike="noStrike" kern="1200" dirty="0">
                          <a:solidFill>
                            <a:srgbClr val="000000"/>
                          </a:solidFill>
                          <a:effectLst/>
                          <a:latin typeface="Calibri" panose="020F0502020204030204" pitchFamily="34" charset="0"/>
                          <a:ea typeface="+mn-ea"/>
                          <a:cs typeface="+mn-cs"/>
                        </a:rPr>
                        <a:t>-15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78402097"/>
                  </a:ext>
                </a:extLst>
              </a:tr>
              <a:tr h="216877">
                <a:tc>
                  <a:txBody>
                    <a:bodyPr/>
                    <a:lstStyle/>
                    <a:p>
                      <a:pPr algn="ctr" fontAlgn="b"/>
                      <a:r>
                        <a:rPr lang="fr-FR" sz="1100" b="1" i="0" u="none" strike="noStrike" dirty="0">
                          <a:solidFill>
                            <a:srgbClr val="000000"/>
                          </a:solidFill>
                          <a:effectLst/>
                          <a:latin typeface="Calibri" panose="020F0502020204030204" pitchFamily="34" charset="0"/>
                        </a:rPr>
                        <a:t>Total de logements à mettre sur le marché</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tcPr>
                </a:tc>
                <a:tc>
                  <a:txBody>
                    <a:bodyPr/>
                    <a:lstStyle/>
                    <a:p>
                      <a:pPr algn="ctr" fontAlgn="ctr"/>
                      <a:r>
                        <a:rPr lang="fr-FR" sz="1600" b="1" i="0" u="none" strike="noStrike" dirty="0">
                          <a:solidFill>
                            <a:srgbClr val="A6B727"/>
                          </a:solidFill>
                          <a:effectLst/>
                          <a:latin typeface="Calibri" panose="020F0502020204030204" pitchFamily="34" charset="0"/>
                        </a:rPr>
                        <a:t>317</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noFill/>
                      <a:prstDash val="solid"/>
                      <a:round/>
                      <a:headEnd type="none" w="med" len="med"/>
                      <a:tailEnd type="none" w="med" len="med"/>
                    </a:lnB>
                  </a:tcPr>
                </a:tc>
                <a:tc>
                  <a:txBody>
                    <a:bodyPr/>
                    <a:lstStyle/>
                    <a:p>
                      <a:pPr algn="ctr" fontAlgn="ctr"/>
                      <a:r>
                        <a:rPr lang="fr-FR" sz="1400" b="1" i="0" u="none" strike="noStrike" dirty="0">
                          <a:solidFill>
                            <a:srgbClr val="FEC306"/>
                          </a:solidFill>
                          <a:effectLst/>
                          <a:latin typeface="Calibri" panose="020F0502020204030204" pitchFamily="34" charset="0"/>
                        </a:rPr>
                        <a:t>460</a:t>
                      </a:r>
                    </a:p>
                  </a:txBody>
                  <a:tcPr marL="0" marR="0" marT="0" marB="0" anchor="ctr">
                    <a:lnL>
                      <a:noFill/>
                    </a:lnL>
                    <a:lnR>
                      <a:noFill/>
                    </a:lnR>
                    <a:lnT>
                      <a:noFill/>
                    </a:lnT>
                    <a:lnB w="6350" cap="flat" cmpd="sng" algn="ctr">
                      <a:noFill/>
                      <a:prstDash val="solid"/>
                      <a:round/>
                      <a:headEnd type="none" w="med" len="med"/>
                      <a:tailEnd type="none" w="med" len="med"/>
                    </a:lnB>
                  </a:tcPr>
                </a:tc>
                <a:tc>
                  <a:txBody>
                    <a:bodyPr/>
                    <a:lstStyle/>
                    <a:p>
                      <a:pPr algn="ctr" fontAlgn="ctr"/>
                      <a:r>
                        <a:rPr lang="fr-FR" sz="1400" b="1" i="0" u="none" strike="noStrike" dirty="0">
                          <a:solidFill>
                            <a:srgbClr val="DF5327"/>
                          </a:solidFill>
                          <a:effectLst/>
                          <a:latin typeface="Calibri" panose="020F0502020204030204" pitchFamily="34" charset="0"/>
                        </a:rPr>
                        <a:t>572</a:t>
                      </a:r>
                    </a:p>
                  </a:txBody>
                  <a:tcPr marL="0" marR="0" marT="0" marB="0" anchor="ctr">
                    <a:lnL>
                      <a:noFill/>
                    </a:lnL>
                    <a:lnR>
                      <a:noFill/>
                    </a:lnR>
                    <a:lnT>
                      <a:noFill/>
                    </a:lnT>
                    <a:lnB w="6350" cap="flat" cmpd="sng" algn="ctr">
                      <a:noFill/>
                      <a:prstDash val="solid"/>
                      <a:round/>
                      <a:headEnd type="none" w="med" len="med"/>
                      <a:tailEnd type="none" w="med" len="med"/>
                    </a:lnB>
                  </a:tcPr>
                </a:tc>
                <a:tc>
                  <a:txBody>
                    <a:bodyPr/>
                    <a:lstStyle/>
                    <a:p>
                      <a:pPr algn="ctr" fontAlgn="ctr"/>
                      <a:r>
                        <a:rPr lang="fr-FR" sz="1400" b="1" i="0" u="none" strike="noStrike" dirty="0">
                          <a:solidFill>
                            <a:srgbClr val="418AB3"/>
                          </a:solidFill>
                          <a:effectLst/>
                          <a:latin typeface="Calibri" panose="020F0502020204030204" pitchFamily="34" charset="0"/>
                        </a:rPr>
                        <a:t>399</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3993756830"/>
                  </a:ext>
                </a:extLst>
              </a:tr>
              <a:tr h="167865">
                <a:tc>
                  <a:txBody>
                    <a:bodyPr/>
                    <a:lstStyle/>
                    <a:p>
                      <a:pPr algn="ctr" fontAlgn="b"/>
                      <a:r>
                        <a:rPr lang="fr-FR" sz="1100" b="1" i="0" u="none" strike="noStrike" dirty="0">
                          <a:solidFill>
                            <a:srgbClr val="000000"/>
                          </a:solidFill>
                          <a:effectLst/>
                          <a:latin typeface="Calibri" panose="020F0502020204030204" pitchFamily="34" charset="0"/>
                        </a:rPr>
                        <a:t>Population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6546</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6864</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7112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6728</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0263145"/>
                  </a:ext>
                </a:extLst>
              </a:tr>
            </a:tbl>
          </a:graphicData>
        </a:graphic>
      </p:graphicFrame>
      <p:sp>
        <p:nvSpPr>
          <p:cNvPr id="14" name="Ellipse 13">
            <a:extLst>
              <a:ext uri="{FF2B5EF4-FFF2-40B4-BE49-F238E27FC236}">
                <a16:creationId xmlns:a16="http://schemas.microsoft.com/office/drawing/2014/main" id="{3F87F3F0-048E-6C11-990B-CAAC77841773}"/>
              </a:ext>
            </a:extLst>
          </p:cNvPr>
          <p:cNvSpPr/>
          <p:nvPr/>
        </p:nvSpPr>
        <p:spPr>
          <a:xfrm>
            <a:off x="3027502" y="2812964"/>
            <a:ext cx="1150612" cy="450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9164072-1AF4-7C47-9B34-C1F8965012F5}"/>
              </a:ext>
            </a:extLst>
          </p:cNvPr>
          <p:cNvSpPr/>
          <p:nvPr/>
        </p:nvSpPr>
        <p:spPr>
          <a:xfrm>
            <a:off x="3027502" y="4467542"/>
            <a:ext cx="1150612" cy="450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376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phique 11">
            <a:extLst>
              <a:ext uri="{FF2B5EF4-FFF2-40B4-BE49-F238E27FC236}">
                <a16:creationId xmlns:a16="http://schemas.microsoft.com/office/drawing/2014/main" id="{310B0730-0E27-4EB9-8128-BD0A44483A92}"/>
              </a:ext>
            </a:extLst>
          </p:cNvPr>
          <p:cNvGraphicFramePr>
            <a:graphicFrameLocks/>
          </p:cNvGraphicFramePr>
          <p:nvPr/>
        </p:nvGraphicFramePr>
        <p:xfrm>
          <a:off x="5377691" y="2602222"/>
          <a:ext cx="3662363" cy="165258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34E1DD9A-6B3C-49EC-B93F-604974DDB644}"/>
              </a:ext>
            </a:extLst>
          </p:cNvPr>
          <p:cNvSpPr/>
          <p:nvPr/>
        </p:nvSpPr>
        <p:spPr>
          <a:xfrm>
            <a:off x="-1" y="68609"/>
            <a:ext cx="8887625" cy="461665"/>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57195"/>
                </a:solidFill>
                <a:effectLst/>
                <a:uLnTx/>
                <a:uFillTx/>
                <a:latin typeface="Trebuchet MS" panose="020B0603020202020204"/>
                <a:ea typeface="+mn-ea"/>
                <a:cs typeface="+mn-cs"/>
              </a:rPr>
              <a:t>Structure de la population par âges</a:t>
            </a:r>
          </a:p>
        </p:txBody>
      </p:sp>
      <p:sp>
        <p:nvSpPr>
          <p:cNvPr id="7" name="Rectangle 6">
            <a:extLst>
              <a:ext uri="{FF2B5EF4-FFF2-40B4-BE49-F238E27FC236}">
                <a16:creationId xmlns:a16="http://schemas.microsoft.com/office/drawing/2014/main" id="{1B046E2B-A66B-434A-9D5D-87C7DA1BDE02}"/>
              </a:ext>
            </a:extLst>
          </p:cNvPr>
          <p:cNvSpPr/>
          <p:nvPr/>
        </p:nvSpPr>
        <p:spPr>
          <a:xfrm>
            <a:off x="348035" y="646328"/>
            <a:ext cx="4653481" cy="5632311"/>
          </a:xfrm>
          <a:prstGeom prst="rect">
            <a:avLst/>
          </a:prstGeom>
          <a:noFill/>
        </p:spPr>
        <p:txBody>
          <a:bodyPr wrap="square">
            <a:spAutoFit/>
          </a:bodyPr>
          <a:lstStyle/>
          <a:p>
            <a:pPr marL="285750" indent="-285750" algn="just">
              <a:buFont typeface="Arial" panose="020B0604020202020204" pitchFamily="34" charset="0"/>
              <a:buChar char="•"/>
            </a:pPr>
            <a:r>
              <a:rPr lang="fr-FR" sz="1600" b="1" dirty="0">
                <a:solidFill>
                  <a:schemeClr val="tx2">
                    <a:lumMod val="60000"/>
                    <a:lumOff val="40000"/>
                  </a:schemeClr>
                </a:solidFill>
              </a:rPr>
              <a:t>Une population jeune </a:t>
            </a:r>
            <a:r>
              <a:rPr lang="fr-FR" sz="1600" dirty="0"/>
              <a:t>:</a:t>
            </a:r>
          </a:p>
          <a:p>
            <a:pPr marL="742950" lvl="1" indent="-285750" algn="just">
              <a:buFont typeface="Arial" panose="020B0604020202020204" pitchFamily="34" charset="0"/>
              <a:buChar char="•"/>
            </a:pPr>
            <a:r>
              <a:rPr lang="fr-FR" sz="1600" dirty="0"/>
              <a:t>34% de moins de 30 ans</a:t>
            </a:r>
          </a:p>
          <a:p>
            <a:pPr marL="742950" lvl="1" indent="-285750" algn="just">
              <a:buFont typeface="Arial" panose="020B0604020202020204" pitchFamily="34" charset="0"/>
              <a:buChar char="•"/>
            </a:pPr>
            <a:r>
              <a:rPr lang="fr-FR" sz="1600" dirty="0"/>
              <a:t>39% de 30-60 ans</a:t>
            </a:r>
          </a:p>
          <a:p>
            <a:pPr marL="742950" lvl="1" indent="-285750" algn="just">
              <a:buFont typeface="Arial" panose="020B0604020202020204" pitchFamily="34" charset="0"/>
              <a:buChar char="•"/>
            </a:pPr>
            <a:r>
              <a:rPr lang="fr-FR" sz="1600" dirty="0"/>
              <a:t>27% de plus de 60 ans</a:t>
            </a:r>
          </a:p>
          <a:p>
            <a:pPr marL="742950" lvl="1" indent="-285750" algn="just">
              <a:buFont typeface="Arial" panose="020B0604020202020204" pitchFamily="34" charset="0"/>
              <a:buChar char="•"/>
            </a:pPr>
            <a:endParaRPr lang="fr-FR" sz="1600" dirty="0"/>
          </a:p>
          <a:p>
            <a:pPr marL="285750" indent="-285750" algn="just">
              <a:buFont typeface="Arial" panose="020B0604020202020204" pitchFamily="34" charset="0"/>
              <a:buChar char="•"/>
            </a:pPr>
            <a:r>
              <a:rPr lang="fr-FR" sz="1600" b="1" dirty="0">
                <a:solidFill>
                  <a:schemeClr val="tx2">
                    <a:lumMod val="60000"/>
                    <a:lumOff val="40000"/>
                  </a:schemeClr>
                </a:solidFill>
              </a:rPr>
              <a:t>Un indice de jeunesse élevé mais qui a considérablement chuté depuis 10 ans : </a:t>
            </a:r>
            <a:r>
              <a:rPr lang="fr-FR" sz="1200" i="1" dirty="0"/>
              <a:t>L’indice de jeunesse est un ratio entre les moins de 20 ans et les plus de 60 ans.</a:t>
            </a:r>
            <a:endParaRPr lang="fr-FR" sz="1200" dirty="0"/>
          </a:p>
          <a:p>
            <a:pPr marL="742950" lvl="1" indent="-285750" algn="just">
              <a:buFont typeface="Courier New" panose="02070309020205020404" pitchFamily="49" charset="0"/>
              <a:buChar char="o"/>
            </a:pPr>
            <a:r>
              <a:rPr lang="fr-FR" sz="1600" dirty="0"/>
              <a:t>On comptait </a:t>
            </a:r>
            <a:r>
              <a:rPr lang="fr-FR" sz="1600" b="1" dirty="0"/>
              <a:t>1343</a:t>
            </a:r>
            <a:r>
              <a:rPr lang="fr-FR" sz="1600" dirty="0"/>
              <a:t> personnes âgées de moins de 20 ans pour 980 personnes de plus de 60 ans en 2008 contre </a:t>
            </a:r>
            <a:r>
              <a:rPr lang="fr-FR" sz="1600" b="1" dirty="0"/>
              <a:t>1479 </a:t>
            </a:r>
            <a:r>
              <a:rPr lang="fr-FR" sz="1600" dirty="0"/>
              <a:t>pour 1553 en 2018 à Saint-Denis-de-Pile. </a:t>
            </a:r>
          </a:p>
          <a:p>
            <a:pPr marL="742950" lvl="1" indent="-285750" algn="just">
              <a:buFont typeface="Courier New" panose="02070309020205020404" pitchFamily="49" charset="0"/>
              <a:buChar char="o"/>
            </a:pPr>
            <a:r>
              <a:rPr lang="fr-FR" sz="1600" dirty="0"/>
              <a:t>L’indice de jeunesse reste bien supérieur à celui de la CALI, mais la baisse est bien supérieure et inquiétante.</a:t>
            </a:r>
          </a:p>
          <a:p>
            <a:pPr marL="285750" indent="-285750" algn="just">
              <a:buFont typeface="Arial" panose="020B0604020202020204" pitchFamily="34" charset="0"/>
              <a:buChar char="•"/>
            </a:pPr>
            <a:endParaRPr lang="fr-FR" sz="1600" dirty="0"/>
          </a:p>
          <a:p>
            <a:pPr marL="285750" indent="-285750" algn="just">
              <a:buFont typeface="Arial" panose="020B0604020202020204" pitchFamily="34" charset="0"/>
              <a:buChar char="•"/>
            </a:pPr>
            <a:r>
              <a:rPr lang="fr-FR" sz="1600" b="1" dirty="0">
                <a:solidFill>
                  <a:schemeClr val="tx2">
                    <a:lumMod val="60000"/>
                    <a:lumOff val="40000"/>
                  </a:schemeClr>
                </a:solidFill>
              </a:rPr>
              <a:t>La commune est attractive pour les populations actives</a:t>
            </a:r>
            <a:r>
              <a:rPr lang="fr-FR" sz="1600" dirty="0"/>
              <a:t>. Plus de la moitié des nouveaux arrivants ont plus de 25 ans.</a:t>
            </a:r>
          </a:p>
          <a:p>
            <a:pPr marL="285750" indent="-285750" algn="just">
              <a:buFont typeface="Arial" panose="020B0604020202020204" pitchFamily="34" charset="0"/>
              <a:buChar char="•"/>
            </a:pPr>
            <a:r>
              <a:rPr lang="fr-FR" sz="1600" dirty="0">
                <a:solidFill>
                  <a:srgbClr val="FF0000"/>
                </a:solidFill>
              </a:rPr>
              <a:t>Beaucoup de turn-over de la population : transactions immobilières, effectifs scolaires</a:t>
            </a:r>
          </a:p>
        </p:txBody>
      </p:sp>
      <p:sp>
        <p:nvSpPr>
          <p:cNvPr id="6" name="ZoneTexte 5">
            <a:extLst>
              <a:ext uri="{FF2B5EF4-FFF2-40B4-BE49-F238E27FC236}">
                <a16:creationId xmlns:a16="http://schemas.microsoft.com/office/drawing/2014/main" id="{37003923-5E3A-4563-B941-4BF34B80F686}"/>
              </a:ext>
            </a:extLst>
          </p:cNvPr>
          <p:cNvSpPr txBox="1"/>
          <p:nvPr/>
        </p:nvSpPr>
        <p:spPr>
          <a:xfrm>
            <a:off x="-1" y="6596390"/>
            <a:ext cx="296539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Trebuchet MS" panose="020B0603020202020204"/>
                <a:ea typeface="+mn-ea"/>
                <a:cs typeface="+mn-cs"/>
              </a:rPr>
              <a:t>Metropolis </a:t>
            </a:r>
          </a:p>
        </p:txBody>
      </p:sp>
      <p:sp>
        <p:nvSpPr>
          <p:cNvPr id="13" name="Espace réservé du numéro de diapositive 5">
            <a:extLst>
              <a:ext uri="{FF2B5EF4-FFF2-40B4-BE49-F238E27FC236}">
                <a16:creationId xmlns:a16="http://schemas.microsoft.com/office/drawing/2014/main" id="{ECD5D535-7A17-4F20-99F2-0FF2954A4EA2}"/>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aphicFrame>
        <p:nvGraphicFramePr>
          <p:cNvPr id="9" name="Graphique 8">
            <a:extLst>
              <a:ext uri="{FF2B5EF4-FFF2-40B4-BE49-F238E27FC236}">
                <a16:creationId xmlns:a16="http://schemas.microsoft.com/office/drawing/2014/main" id="{06A957E5-E590-4221-A7BB-094F24B61E65}"/>
              </a:ext>
            </a:extLst>
          </p:cNvPr>
          <p:cNvGraphicFramePr>
            <a:graphicFrameLocks/>
          </p:cNvGraphicFramePr>
          <p:nvPr/>
        </p:nvGraphicFramePr>
        <p:xfrm>
          <a:off x="5060885" y="41450"/>
          <a:ext cx="4572000" cy="2545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phique 14">
            <a:extLst>
              <a:ext uri="{FF2B5EF4-FFF2-40B4-BE49-F238E27FC236}">
                <a16:creationId xmlns:a16="http://schemas.microsoft.com/office/drawing/2014/main" id="{52A8044F-0442-4D42-95AA-6243113878E8}"/>
              </a:ext>
            </a:extLst>
          </p:cNvPr>
          <p:cNvGraphicFramePr>
            <a:graphicFrameLocks/>
          </p:cNvGraphicFramePr>
          <p:nvPr/>
        </p:nvGraphicFramePr>
        <p:xfrm>
          <a:off x="5059982" y="4273658"/>
          <a:ext cx="4039310" cy="24235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382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F6F38693-8FC4-8170-5528-F1BDC44D1E7E}"/>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re 1">
            <a:extLst>
              <a:ext uri="{FF2B5EF4-FFF2-40B4-BE49-F238E27FC236}">
                <a16:creationId xmlns:a16="http://schemas.microsoft.com/office/drawing/2014/main" id="{8EC2617D-C340-6116-56ED-9593511E35AB}"/>
              </a:ext>
            </a:extLst>
          </p:cNvPr>
          <p:cNvSpPr txBox="1">
            <a:spLocks/>
          </p:cNvSpPr>
          <p:nvPr/>
        </p:nvSpPr>
        <p:spPr>
          <a:xfrm>
            <a:off x="0" y="244443"/>
            <a:ext cx="9144000" cy="504500"/>
          </a:xfrm>
          <a:prstGeom prst="rect">
            <a:avLst/>
          </a:prstGeom>
        </p:spPr>
        <p:txBody>
          <a:bodyPr vert="horz" lIns="91440" tIns="45720" rIns="91440" bIns="45720" rtlCol="0"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44500"/>
            <a:r>
              <a:rPr lang="fr-FR" sz="2400" b="1" dirty="0">
                <a:solidFill>
                  <a:srgbClr val="257195"/>
                </a:solidFill>
                <a:latin typeface="Trebuchet MS" panose="020B0603020202020204"/>
              </a:rPr>
              <a:t>Orientations détaillées du PADD : </a:t>
            </a:r>
          </a:p>
          <a:p>
            <a:pPr marL="444500"/>
            <a:r>
              <a:rPr lang="fr-FR" sz="2400" b="1" dirty="0">
                <a:solidFill>
                  <a:schemeClr val="accent4"/>
                </a:solidFill>
              </a:rPr>
              <a:t>1. Favoriser un développement urbain maitrisé</a:t>
            </a:r>
            <a:r>
              <a:rPr lang="fr-FR" sz="2400" b="1" dirty="0">
                <a:solidFill>
                  <a:srgbClr val="257195"/>
                </a:solidFill>
                <a:latin typeface="Trebuchet MS" panose="020B0603020202020204"/>
              </a:rPr>
              <a:t> </a:t>
            </a:r>
            <a:endParaRPr lang="fr-FR" sz="2400" b="1" dirty="0">
              <a:solidFill>
                <a:schemeClr val="tx1"/>
              </a:solidFill>
              <a:effectLst>
                <a:outerShdw blurRad="38100" dist="38100" dir="2700000" algn="tl">
                  <a:srgbClr val="000000">
                    <a:alpha val="43137"/>
                  </a:srgbClr>
                </a:outerShdw>
              </a:effectLst>
              <a:latin typeface="Calibri" pitchFamily="34" charset="0"/>
            </a:endParaRPr>
          </a:p>
        </p:txBody>
      </p:sp>
      <p:pic>
        <p:nvPicPr>
          <p:cNvPr id="7" name="Image 6" descr="Une image contenant carte&#10;&#10;Description générée automatiquement">
            <a:extLst>
              <a:ext uri="{FF2B5EF4-FFF2-40B4-BE49-F238E27FC236}">
                <a16:creationId xmlns:a16="http://schemas.microsoft.com/office/drawing/2014/main" id="{40D568CC-E1A0-5885-D9B3-BE5233A6B89C}"/>
              </a:ext>
            </a:extLst>
          </p:cNvPr>
          <p:cNvPicPr>
            <a:picLocks noChangeAspect="1"/>
          </p:cNvPicPr>
          <p:nvPr/>
        </p:nvPicPr>
        <p:blipFill>
          <a:blip r:embed="rId2"/>
          <a:stretch>
            <a:fillRect/>
          </a:stretch>
        </p:blipFill>
        <p:spPr>
          <a:xfrm>
            <a:off x="1488140" y="2460266"/>
            <a:ext cx="6221505" cy="4397734"/>
          </a:xfrm>
          <a:prstGeom prst="rect">
            <a:avLst/>
          </a:prstGeom>
        </p:spPr>
      </p:pic>
      <p:graphicFrame>
        <p:nvGraphicFramePr>
          <p:cNvPr id="3" name="Tableau 2">
            <a:extLst>
              <a:ext uri="{FF2B5EF4-FFF2-40B4-BE49-F238E27FC236}">
                <a16:creationId xmlns:a16="http://schemas.microsoft.com/office/drawing/2014/main" id="{A436ED79-516C-BC22-B2E0-6EFEB3A233D7}"/>
              </a:ext>
            </a:extLst>
          </p:cNvPr>
          <p:cNvGraphicFramePr>
            <a:graphicFrameLocks noGrp="1"/>
          </p:cNvGraphicFramePr>
          <p:nvPr>
            <p:extLst>
              <p:ext uri="{D42A27DB-BD31-4B8C-83A1-F6EECF244321}">
                <p14:modId xmlns:p14="http://schemas.microsoft.com/office/powerpoint/2010/main" val="3849654202"/>
              </p:ext>
            </p:extLst>
          </p:nvPr>
        </p:nvGraphicFramePr>
        <p:xfrm>
          <a:off x="191328" y="683260"/>
          <a:ext cx="8761344" cy="1930400"/>
        </p:xfrm>
        <a:graphic>
          <a:graphicData uri="http://schemas.openxmlformats.org/drawingml/2006/table">
            <a:tbl>
              <a:tblPr firstRow="1" bandRow="1">
                <a:tableStyleId>{00A15C55-8517-42AA-B614-E9B94910E393}</a:tableStyleId>
              </a:tblPr>
              <a:tblGrid>
                <a:gridCol w="4052681">
                  <a:extLst>
                    <a:ext uri="{9D8B030D-6E8A-4147-A177-3AD203B41FA5}">
                      <a16:colId xmlns:a16="http://schemas.microsoft.com/office/drawing/2014/main" val="2890063102"/>
                    </a:ext>
                  </a:extLst>
                </a:gridCol>
                <a:gridCol w="4708663">
                  <a:extLst>
                    <a:ext uri="{9D8B030D-6E8A-4147-A177-3AD203B41FA5}">
                      <a16:colId xmlns:a16="http://schemas.microsoft.com/office/drawing/2014/main" val="1503619145"/>
                    </a:ext>
                  </a:extLst>
                </a:gridCol>
              </a:tblGrid>
              <a:tr h="370840">
                <a:tc>
                  <a:txBody>
                    <a:bodyPr/>
                    <a:lstStyle/>
                    <a:p>
                      <a:pPr algn="ctr"/>
                      <a:r>
                        <a:rPr lang="fr-FR" sz="1200" dirty="0"/>
                        <a:t>Orientations</a:t>
                      </a:r>
                    </a:p>
                  </a:txBody>
                  <a:tcPr anchor="ctr"/>
                </a:tc>
                <a:tc>
                  <a:txBody>
                    <a:bodyPr/>
                    <a:lstStyle/>
                    <a:p>
                      <a:pPr algn="ctr"/>
                      <a:r>
                        <a:rPr lang="fr-FR" sz="1200" dirty="0"/>
                        <a:t>Justifications</a:t>
                      </a:r>
                    </a:p>
                  </a:txBody>
                  <a:tcPr anchor="ctr"/>
                </a:tc>
                <a:extLst>
                  <a:ext uri="{0D108BD9-81ED-4DB2-BD59-A6C34878D82A}">
                    <a16:rowId xmlns:a16="http://schemas.microsoft.com/office/drawing/2014/main" val="2029299616"/>
                  </a:ext>
                </a:extLst>
              </a:tr>
              <a:tr h="370840">
                <a:tc gridSpan="2">
                  <a:txBody>
                    <a:bodyPr/>
                    <a:lstStyle/>
                    <a:p>
                      <a:r>
                        <a:rPr lang="fr-FR" sz="1200" b="1" dirty="0">
                          <a:solidFill>
                            <a:schemeClr val="bg1"/>
                          </a:solidFill>
                          <a:effectLst/>
                        </a:rPr>
                        <a:t>1. FAVORISER UN DÉVELOPPEMENT URBAIN MAITRISE</a:t>
                      </a:r>
                    </a:p>
                  </a:txBody>
                  <a:tcPr anchor="ctr">
                    <a:solidFill>
                      <a:schemeClr val="accent4">
                        <a:lumMod val="50000"/>
                      </a:schemeClr>
                    </a:solidFill>
                  </a:tcPr>
                </a:tc>
                <a:tc hMerge="1">
                  <a:txBody>
                    <a:bodyPr/>
                    <a:lstStyle/>
                    <a:p>
                      <a:endParaRPr lang="fr-FR" sz="1200" dirty="0"/>
                    </a:p>
                  </a:txBody>
                  <a:tcPr anchor="ctr">
                    <a:solidFill>
                      <a:schemeClr val="accent4">
                        <a:lumMod val="20000"/>
                        <a:lumOff val="80000"/>
                      </a:schemeClr>
                    </a:solidFill>
                  </a:tcPr>
                </a:tc>
                <a:extLst>
                  <a:ext uri="{0D108BD9-81ED-4DB2-BD59-A6C34878D82A}">
                    <a16:rowId xmlns:a16="http://schemas.microsoft.com/office/drawing/2014/main" val="1839587255"/>
                  </a:ext>
                </a:extLst>
              </a:tr>
              <a:tr h="370840">
                <a:tc rowSpan="2">
                  <a:txBody>
                    <a:bodyPr/>
                    <a:lstStyle/>
                    <a:p>
                      <a:pPr algn="l" fontAlgn="ctr"/>
                      <a:r>
                        <a:rPr lang="fr-FR" sz="1200" b="1" i="0" u="none" strike="noStrike" dirty="0">
                          <a:solidFill>
                            <a:srgbClr val="000000"/>
                          </a:solidFill>
                          <a:effectLst/>
                          <a:latin typeface="Calibri" panose="020F0502020204030204" pitchFamily="34" charset="0"/>
                        </a:rPr>
                        <a:t>1.2. Veiller à l'équité sociale dans l'habitat par une politique de mixité sociale et d'offre diversifiée</a:t>
                      </a:r>
                    </a:p>
                  </a:txBody>
                  <a:tcPr marL="7620" marR="7620" marT="7620" marB="0" anchor="ctr">
                    <a:solidFill>
                      <a:schemeClr val="accent4">
                        <a:lumMod val="20000"/>
                        <a:lumOff val="8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Répondre aux objectifs de rattrapage de production de logements sociaux : 25% de logements sociaux parmi les logements produits d'ici à 2033 (PLH) et améliorer le parcours résidentiels aux différents âges de la vie</a:t>
                      </a:r>
                    </a:p>
                  </a:txBody>
                  <a:tcPr marL="7620" marR="7620" marT="7620" marB="0" anchor="b">
                    <a:solidFill>
                      <a:srgbClr val="FCEFE8"/>
                    </a:solidFill>
                  </a:tcPr>
                </a:tc>
                <a:extLst>
                  <a:ext uri="{0D108BD9-81ED-4DB2-BD59-A6C34878D82A}">
                    <a16:rowId xmlns:a16="http://schemas.microsoft.com/office/drawing/2014/main" val="3504917024"/>
                  </a:ext>
                </a:extLst>
              </a:tr>
              <a:tr h="370840">
                <a:tc vMerge="1">
                  <a:txBody>
                    <a:bodyPr/>
                    <a:lstStyle/>
                    <a:p>
                      <a:endParaRPr lang="fr-FR"/>
                    </a:p>
                  </a:txBody>
                  <a:tcPr>
                    <a:solidFill>
                      <a:schemeClr val="accent4">
                        <a:lumMod val="20000"/>
                        <a:lumOff val="80000"/>
                      </a:schemeClr>
                    </a:solidFill>
                  </a:tcPr>
                </a:tc>
                <a:tc>
                  <a:txBody>
                    <a:bodyPr/>
                    <a:lstStyle/>
                    <a:p>
                      <a:pPr algn="l" fontAlgn="b"/>
                      <a:r>
                        <a:rPr lang="fr-FR" sz="1100" b="0" i="0" u="none" strike="noStrike" dirty="0">
                          <a:solidFill>
                            <a:srgbClr val="000000"/>
                          </a:solidFill>
                          <a:effectLst/>
                          <a:latin typeface="Calibri" panose="020F0502020204030204" pitchFamily="34" charset="0"/>
                        </a:rPr>
                        <a:t>&gt; Servitude de mixité sociale (SMS) sur les anciennes zones OAP, en particulier dans l’hypercentre:</a:t>
                      </a:r>
                      <a:br>
                        <a:rPr lang="fr-FR" sz="1100" b="0" i="0" u="none" strike="noStrike" dirty="0">
                          <a:solidFill>
                            <a:srgbClr val="000000"/>
                          </a:solidFill>
                          <a:effectLst/>
                          <a:latin typeface="Calibri" panose="020F0502020204030204" pitchFamily="34" charset="0"/>
                        </a:rPr>
                      </a:br>
                      <a:r>
                        <a:rPr lang="fr-FR" sz="1100" b="0" i="0" u="none" strike="noStrike" dirty="0">
                          <a:solidFill>
                            <a:srgbClr val="000000"/>
                          </a:solidFill>
                          <a:effectLst/>
                          <a:latin typeface="Calibri" panose="020F0502020204030204" pitchFamily="34" charset="0"/>
                        </a:rPr>
                        <a:t>- Cœur d’ilots à l’arrière de l’école / Logements à rénover dans bâti ancien / Anciennes OAP /Pinaud: secteur le plus éloigné</a:t>
                      </a:r>
                    </a:p>
                  </a:txBody>
                  <a:tcPr marL="7620" marR="7620" marT="7620" marB="0" anchor="b">
                    <a:solidFill>
                      <a:srgbClr val="FCEFE8"/>
                    </a:solidFill>
                  </a:tcPr>
                </a:tc>
                <a:extLst>
                  <a:ext uri="{0D108BD9-81ED-4DB2-BD59-A6C34878D82A}">
                    <a16:rowId xmlns:a16="http://schemas.microsoft.com/office/drawing/2014/main" val="1322795173"/>
                  </a:ext>
                </a:extLst>
              </a:tr>
            </a:tbl>
          </a:graphicData>
        </a:graphic>
      </p:graphicFrame>
    </p:spTree>
    <p:extLst>
      <p:ext uri="{BB962C8B-B14F-4D97-AF65-F5344CB8AC3E}">
        <p14:creationId xmlns:p14="http://schemas.microsoft.com/office/powerpoint/2010/main" val="3159217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FA36E3-D63E-41B9-8164-109FE168EC09}"/>
              </a:ext>
            </a:extLst>
          </p:cNvPr>
          <p:cNvSpPr/>
          <p:nvPr/>
        </p:nvSpPr>
        <p:spPr>
          <a:xfrm>
            <a:off x="-1" y="68609"/>
            <a:ext cx="8887625" cy="461665"/>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57195"/>
                </a:solidFill>
                <a:effectLst/>
                <a:uLnTx/>
                <a:uFillTx/>
                <a:latin typeface="Trebuchet MS" panose="020B0603020202020204"/>
                <a:ea typeface="+mn-ea"/>
                <a:cs typeface="+mn-cs"/>
              </a:rPr>
              <a:t>Structure du parc de logements</a:t>
            </a:r>
          </a:p>
        </p:txBody>
      </p:sp>
      <p:sp>
        <p:nvSpPr>
          <p:cNvPr id="6" name="ZoneTexte 5">
            <a:extLst>
              <a:ext uri="{FF2B5EF4-FFF2-40B4-BE49-F238E27FC236}">
                <a16:creationId xmlns:a16="http://schemas.microsoft.com/office/drawing/2014/main" id="{9996D3E5-86E6-4856-9C79-22D45E72D19F}"/>
              </a:ext>
            </a:extLst>
          </p:cNvPr>
          <p:cNvSpPr txBox="1"/>
          <p:nvPr/>
        </p:nvSpPr>
        <p:spPr>
          <a:xfrm>
            <a:off x="-1" y="6596390"/>
            <a:ext cx="296539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Trebuchet MS" panose="020B0603020202020204"/>
                <a:ea typeface="+mn-ea"/>
                <a:cs typeface="+mn-cs"/>
              </a:rPr>
              <a:t>Metropolis </a:t>
            </a:r>
          </a:p>
        </p:txBody>
      </p:sp>
      <p:sp>
        <p:nvSpPr>
          <p:cNvPr id="7" name="Espace réservé du numéro de diapositive 5">
            <a:extLst>
              <a:ext uri="{FF2B5EF4-FFF2-40B4-BE49-F238E27FC236}">
                <a16:creationId xmlns:a16="http://schemas.microsoft.com/office/drawing/2014/main" id="{644D36A5-500D-41CA-ABFD-E09D3179401D}"/>
              </a:ext>
            </a:extLst>
          </p:cNvPr>
          <p:cNvSpPr>
            <a:spLocks noGrp="1"/>
          </p:cNvSpPr>
          <p:nvPr>
            <p:ph type="sldNum" sz="quarter" idx="12"/>
          </p:nvPr>
        </p:nvSpPr>
        <p:spPr>
          <a:xfrm>
            <a:off x="8631362" y="6492875"/>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1" i="0" u="none" strike="noStrike" kern="1200" cap="none" spc="0" normalizeH="0" baseline="0" noProof="0" smtClean="0">
                <a:ln>
                  <a:noFill/>
                </a:ln>
                <a:solidFill>
                  <a:prstClr val="white"/>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6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8660FD2B-7556-4FC0-8C0F-E45B700ED6A3}"/>
              </a:ext>
            </a:extLst>
          </p:cNvPr>
          <p:cNvSpPr/>
          <p:nvPr/>
        </p:nvSpPr>
        <p:spPr>
          <a:xfrm>
            <a:off x="480092" y="483366"/>
            <a:ext cx="4779971" cy="6555641"/>
          </a:xfrm>
          <a:prstGeom prst="rect">
            <a:avLst/>
          </a:prstGeom>
          <a:noFill/>
        </p:spPr>
        <p:txBody>
          <a:bodyPr wrap="square">
            <a:spAutoFit/>
          </a:bodyPr>
          <a:lstStyle/>
          <a:p>
            <a:pPr marL="285750" indent="-285750" algn="just">
              <a:buFont typeface="Arial" panose="020B0604020202020204" pitchFamily="34" charset="0"/>
              <a:buChar char="•"/>
            </a:pPr>
            <a:r>
              <a:rPr lang="fr-FR" sz="1600" b="1" dirty="0">
                <a:solidFill>
                  <a:schemeClr val="tx2">
                    <a:lumMod val="60000"/>
                    <a:lumOff val="40000"/>
                  </a:schemeClr>
                </a:solidFill>
              </a:rPr>
              <a:t>Un parc typique du milieu rural </a:t>
            </a:r>
            <a:r>
              <a:rPr lang="fr-FR" sz="1600" dirty="0"/>
              <a:t>:</a:t>
            </a:r>
          </a:p>
          <a:p>
            <a:pPr marL="742950" lvl="1" indent="-285750" algn="just">
              <a:buFont typeface="Arial" panose="020B0604020202020204" pitchFamily="34" charset="0"/>
              <a:buChar char="•"/>
            </a:pPr>
            <a:r>
              <a:rPr lang="fr-FR" sz="1600" dirty="0"/>
              <a:t>90% de maisons</a:t>
            </a:r>
          </a:p>
          <a:p>
            <a:pPr marL="742950" lvl="1" indent="-285750" algn="just">
              <a:buFont typeface="Arial" panose="020B0604020202020204" pitchFamily="34" charset="0"/>
              <a:buChar char="•"/>
            </a:pPr>
            <a:r>
              <a:rPr lang="fr-FR" sz="1600" dirty="0"/>
              <a:t>79% de grands logements (4 pièces et +)</a:t>
            </a:r>
          </a:p>
          <a:p>
            <a:pPr marL="742950" lvl="1" indent="-285750" algn="just">
              <a:buFont typeface="Arial" panose="020B0604020202020204" pitchFamily="34" charset="0"/>
              <a:buChar char="•"/>
            </a:pPr>
            <a:r>
              <a:rPr lang="fr-FR" sz="1600" dirty="0"/>
              <a:t>71% de propriétaires occupants dans les résidences principales</a:t>
            </a:r>
            <a:endParaRPr lang="fr-FR" sz="800" dirty="0">
              <a:highlight>
                <a:srgbClr val="FFFF00"/>
              </a:highlight>
            </a:endParaRPr>
          </a:p>
          <a:p>
            <a:pPr marL="285750" indent="-285750" algn="just">
              <a:buFont typeface="Arial" panose="020B0604020202020204" pitchFamily="34" charset="0"/>
              <a:buChar char="•"/>
            </a:pPr>
            <a:r>
              <a:rPr lang="fr-FR" sz="1600" dirty="0"/>
              <a:t>Un parc de logements plutôt récent, construit à partir des années 70, correspondant à la forme pavillonnaire très développée à Saint-Denis-de-Pile.</a:t>
            </a:r>
          </a:p>
          <a:p>
            <a:pPr lvl="1" algn="just"/>
            <a:r>
              <a:rPr lang="fr-FR" sz="1200" i="1" dirty="0"/>
              <a:t>* Première règlementation des logements 1974 </a:t>
            </a:r>
            <a:endParaRPr lang="fr-FR" sz="800" dirty="0"/>
          </a:p>
          <a:p>
            <a:pPr marL="285750" indent="-285750" algn="just">
              <a:buFont typeface="Arial" panose="020B0604020202020204" pitchFamily="34" charset="0"/>
              <a:buChar char="•"/>
            </a:pPr>
            <a:r>
              <a:rPr lang="fr-FR" sz="1600" dirty="0"/>
              <a:t>Un </a:t>
            </a:r>
            <a:r>
              <a:rPr lang="fr-FR" sz="1600" b="1" dirty="0">
                <a:solidFill>
                  <a:schemeClr val="tx2">
                    <a:lumMod val="60000"/>
                    <a:lumOff val="40000"/>
                  </a:schemeClr>
                </a:solidFill>
              </a:rPr>
              <a:t>profil de propriétaires occupants </a:t>
            </a:r>
            <a:r>
              <a:rPr lang="fr-FR" sz="1600" dirty="0"/>
              <a:t>très majoritaire : 71% à Saint-Denis-de-Pile contre 55% au niveau de la CALI.</a:t>
            </a:r>
            <a:endParaRPr lang="fr-FR" sz="800" dirty="0">
              <a:highlight>
                <a:srgbClr val="FFFF00"/>
              </a:highlight>
            </a:endParaRPr>
          </a:p>
          <a:p>
            <a:pPr marL="285750" indent="-285750" algn="just">
              <a:buFont typeface="Arial" panose="020B0604020202020204" pitchFamily="34" charset="0"/>
              <a:buChar char="•"/>
            </a:pPr>
            <a:r>
              <a:rPr lang="fr-FR" sz="1600" b="1" dirty="0">
                <a:solidFill>
                  <a:schemeClr val="tx2">
                    <a:lumMod val="60000"/>
                    <a:lumOff val="40000"/>
                  </a:schemeClr>
                </a:solidFill>
              </a:rPr>
              <a:t>Une commune soumise au dispositif de la loi SRU, </a:t>
            </a:r>
            <a:r>
              <a:rPr lang="fr-FR" sz="1600" dirty="0"/>
              <a:t>procédure de rattrapage en cours. Objectif : 25% de logements sociaux.</a:t>
            </a:r>
          </a:p>
          <a:p>
            <a:pPr marL="742950" lvl="1" indent="-285750" algn="just">
              <a:buFont typeface="Arial" panose="020B0604020202020204" pitchFamily="34" charset="0"/>
              <a:buChar char="•"/>
            </a:pPr>
            <a:r>
              <a:rPr lang="fr-FR" sz="1600" dirty="0"/>
              <a:t>152 logements sociaux, soit 6,8% des résidences principales - </a:t>
            </a:r>
            <a:r>
              <a:rPr lang="fr-FR" sz="1400" i="1" dirty="0"/>
              <a:t>RPLS en 2018 </a:t>
            </a:r>
          </a:p>
          <a:p>
            <a:pPr marL="742950" lvl="1" indent="-285750" algn="just">
              <a:buFont typeface="Arial" panose="020B0604020202020204" pitchFamily="34" charset="0"/>
              <a:buChar char="•"/>
            </a:pPr>
            <a:r>
              <a:rPr lang="fr-FR" sz="1600" dirty="0"/>
              <a:t>198 logements sociaux - </a:t>
            </a:r>
            <a:r>
              <a:rPr lang="fr-FR" sz="1400" i="1" dirty="0"/>
              <a:t>RPLS en 2021</a:t>
            </a:r>
          </a:p>
          <a:p>
            <a:pPr algn="just"/>
            <a:r>
              <a:rPr lang="fr-FR" sz="1600" dirty="0"/>
              <a:t>	53 T2 / 87 T3 / 52 T4 / 6 T5</a:t>
            </a:r>
          </a:p>
          <a:p>
            <a:pPr algn="just"/>
            <a:endParaRPr lang="fr-FR" sz="800" dirty="0"/>
          </a:p>
          <a:p>
            <a:pPr algn="just"/>
            <a:r>
              <a:rPr lang="fr-FR" sz="1600" dirty="0">
                <a:solidFill>
                  <a:srgbClr val="FF0000"/>
                </a:solidFill>
              </a:rPr>
              <a:t>En réalité,  au 1</a:t>
            </a:r>
            <a:r>
              <a:rPr lang="fr-FR" sz="1600" baseline="30000" dirty="0">
                <a:solidFill>
                  <a:srgbClr val="FF0000"/>
                </a:solidFill>
              </a:rPr>
              <a:t>er</a:t>
            </a:r>
            <a:r>
              <a:rPr lang="fr-FR" sz="1600" dirty="0">
                <a:solidFill>
                  <a:srgbClr val="FF0000"/>
                </a:solidFill>
              </a:rPr>
              <a:t> janvier 2021, il existait sur la commune 409 logements sociaux loués soit 17,24% des résidences principales.</a:t>
            </a:r>
          </a:p>
          <a:p>
            <a:pPr algn="just"/>
            <a:r>
              <a:rPr lang="fr-FR" sz="1600" dirty="0">
                <a:solidFill>
                  <a:srgbClr val="FF0000"/>
                </a:solidFill>
              </a:rPr>
              <a:t>Plusieurs projets sont programmés jusqu’en 2026 au moins.</a:t>
            </a:r>
          </a:p>
          <a:p>
            <a:pPr marL="285750" indent="-285750" algn="just">
              <a:buFont typeface="Arial" panose="020B0604020202020204" pitchFamily="34" charset="0"/>
              <a:buChar char="•"/>
            </a:pPr>
            <a:endParaRPr lang="fr-FR" sz="1600" dirty="0"/>
          </a:p>
        </p:txBody>
      </p:sp>
      <p:graphicFrame>
        <p:nvGraphicFramePr>
          <p:cNvPr id="17" name="Graphique 16">
            <a:extLst>
              <a:ext uri="{FF2B5EF4-FFF2-40B4-BE49-F238E27FC236}">
                <a16:creationId xmlns:a16="http://schemas.microsoft.com/office/drawing/2014/main" id="{262D338B-8E8A-4846-B31A-7A8135FD4B06}"/>
              </a:ext>
            </a:extLst>
          </p:cNvPr>
          <p:cNvGraphicFramePr>
            <a:graphicFrameLocks/>
          </p:cNvGraphicFramePr>
          <p:nvPr/>
        </p:nvGraphicFramePr>
        <p:xfrm>
          <a:off x="5323434" y="-25223"/>
          <a:ext cx="3829746" cy="15106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Graphique 17">
            <a:extLst>
              <a:ext uri="{FF2B5EF4-FFF2-40B4-BE49-F238E27FC236}">
                <a16:creationId xmlns:a16="http://schemas.microsoft.com/office/drawing/2014/main" id="{98BFCAEE-0CCA-4C8D-A52D-CE7745068F9D}"/>
              </a:ext>
            </a:extLst>
          </p:cNvPr>
          <p:cNvGraphicFramePr>
            <a:graphicFrameLocks/>
          </p:cNvGraphicFramePr>
          <p:nvPr/>
        </p:nvGraphicFramePr>
        <p:xfrm>
          <a:off x="5323434" y="1447364"/>
          <a:ext cx="3564190" cy="18165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aphique 18">
            <a:extLst>
              <a:ext uri="{FF2B5EF4-FFF2-40B4-BE49-F238E27FC236}">
                <a16:creationId xmlns:a16="http://schemas.microsoft.com/office/drawing/2014/main" id="{D4D846E6-A5F8-46E3-B6FE-479B728A2A58}"/>
              </a:ext>
            </a:extLst>
          </p:cNvPr>
          <p:cNvGraphicFramePr>
            <a:graphicFrameLocks/>
          </p:cNvGraphicFramePr>
          <p:nvPr/>
        </p:nvGraphicFramePr>
        <p:xfrm>
          <a:off x="5323433" y="3132879"/>
          <a:ext cx="3307929" cy="16631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Graphique 19">
            <a:extLst>
              <a:ext uri="{FF2B5EF4-FFF2-40B4-BE49-F238E27FC236}">
                <a16:creationId xmlns:a16="http://schemas.microsoft.com/office/drawing/2014/main" id="{ABB0ECD1-A6ED-45C1-961C-BFEBAF48BC0A}"/>
              </a:ext>
            </a:extLst>
          </p:cNvPr>
          <p:cNvGraphicFramePr>
            <a:graphicFrameLocks/>
          </p:cNvGraphicFramePr>
          <p:nvPr/>
        </p:nvGraphicFramePr>
        <p:xfrm>
          <a:off x="5187638" y="4729314"/>
          <a:ext cx="4122480" cy="22309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18029633"/>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alissad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mbria"/>
      <a:ea typeface=""/>
      <a:cs typeface=""/>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0</TotalTime>
  <Words>3665</Words>
  <Application>Microsoft Office PowerPoint</Application>
  <PresentationFormat>Affichage à l'écran (4:3)</PresentationFormat>
  <Paragraphs>487</Paragraphs>
  <Slides>27</Slides>
  <Notes>0</Notes>
  <HiddenSlides>0</HiddenSlides>
  <MMClips>0</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27</vt:i4>
      </vt:variant>
    </vt:vector>
  </HeadingPairs>
  <TitlesOfParts>
    <vt:vector size="37" baseType="lpstr">
      <vt:lpstr>Arial</vt:lpstr>
      <vt:lpstr>Arial</vt:lpstr>
      <vt:lpstr>Calibri</vt:lpstr>
      <vt:lpstr>Courier New</vt:lpstr>
      <vt:lpstr>Impact</vt:lpstr>
      <vt:lpstr>Trebuchet MS</vt:lpstr>
      <vt:lpstr>Wingdings</vt:lpstr>
      <vt:lpstr>Wingdings 3</vt:lpstr>
      <vt:lpstr>Facette</vt:lpstr>
      <vt:lpstr>Acrobat Document</vt:lpstr>
      <vt:lpstr>Révision du  Plan Local d’Urbanisme de Saint Denis de Pile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Yohann Chatelier</dc:creator>
  <cp:lastModifiedBy>Pierre</cp:lastModifiedBy>
  <cp:revision>262</cp:revision>
  <cp:lastPrinted>2022-11-15T10:54:36Z</cp:lastPrinted>
  <dcterms:created xsi:type="dcterms:W3CDTF">2019-04-12T12:31:01Z</dcterms:created>
  <dcterms:modified xsi:type="dcterms:W3CDTF">2023-02-06T10:55:52Z</dcterms:modified>
</cp:coreProperties>
</file>